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Lst>
  <p:notesMasterIdLst>
    <p:notesMasterId r:id="rId25"/>
  </p:notesMasterIdLst>
  <p:sldSz cx="14630400" cy="8229600"/>
  <p:notesSz cx="8229600" cy="14630400"/>
  <p:embeddedFontLst>
    <p:embeddedFont>
      <p:font typeface="Libre Baskerville"/>
      <p:regular r:id="rId30"/>
    </p:embeddedFont>
    <p:embeddedFont>
      <p:font typeface="Libre Baskerville"/>
      <p:regular r:id="rId31"/>
    </p:embeddedFont>
    <p:embeddedFont>
      <p:font typeface="Libre Baskerville"/>
      <p:regular r:id="rId32"/>
    </p:embeddedFont>
    <p:embeddedFont>
      <p:font typeface="Libre Baskerville"/>
      <p:regular r:id="rId33"/>
    </p:embeddedFont>
    <p:embeddedFont>
      <p:font typeface="Open Sans"/>
      <p:regular r:id="rId34"/>
    </p:embeddedFont>
    <p:embeddedFont>
      <p:font typeface="Open Sans"/>
      <p:regular r:id="rId35"/>
    </p:embeddedFont>
    <p:embeddedFont>
      <p:font typeface="Open Sans"/>
      <p:regular r:id="rId36"/>
    </p:embeddedFont>
    <p:embeddedFont>
      <p:font typeface="Open Sans"/>
      <p:regular r:id="rId3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30" Type="http://schemas.openxmlformats.org/officeDocument/2006/relationships/font" Target="fonts/font1.fntdata"/><Relationship Id="rId31" Type="http://schemas.openxmlformats.org/officeDocument/2006/relationships/font" Target="fonts/font2.fntdata"/><Relationship Id="rId32" Type="http://schemas.openxmlformats.org/officeDocument/2006/relationships/font" Target="fonts/font3.fntdata"/><Relationship Id="rId33" Type="http://schemas.openxmlformats.org/officeDocument/2006/relationships/font" Target="fonts/font4.fntdata"/><Relationship Id="rId34" Type="http://schemas.openxmlformats.org/officeDocument/2006/relationships/font" Target="fonts/font5.fntdata"/><Relationship Id="rId35" Type="http://schemas.openxmlformats.org/officeDocument/2006/relationships/font" Target="fonts/font6.fntdata"/><Relationship Id="rId36" Type="http://schemas.openxmlformats.org/officeDocument/2006/relationships/font" Target="fonts/font7.fntdata"/><Relationship Id="rId37"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5-1.png"/><Relationship Id="rId3"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6-1.png"/><Relationship Id="rId3"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7-1.png"/><Relationship Id="rId3"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8-1.png"/><Relationship Id="rId3"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9-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0-1.png"/><Relationship Id="rId3"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1-1.png"/><Relationship Id="rId3"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2-1.png"/><Relationship Id="rId3"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3-1.png"/><Relationship Id="rId3"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24-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AFCBF8"/>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AEE4BD"/>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4F0FF"/>
          </a:solidFill>
          <a:ln/>
        </p:spPr>
      </p:sp>
      <p:sp>
        <p:nvSpPr>
          <p:cNvPr id="3" name="Shape 1"/>
          <p:cNvSpPr/>
          <p:nvPr/>
        </p:nvSpPr>
        <p:spPr>
          <a:xfrm>
            <a:off x="0" y="0"/>
            <a:ext cx="14630400" cy="8229600"/>
          </a:xfrm>
          <a:prstGeom prst="rect">
            <a:avLst/>
          </a:prstGeom>
          <a:solidFill>
            <a:srgbClr val="FBFA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slideLayout" Target="../slideLayouts/slideLayout11.xml"/><Relationship Id="rId5"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slideLayout" Target="../slideLayouts/slideLayout15.xml"/><Relationship Id="rId5"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slideLayout" Target="../slideLayouts/slideLayout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slideLayout" Target="../slideLayouts/slideLayout21.xml"/><Relationship Id="rId5"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image-22-1.png"/><Relationship Id="rId2" Type="http://schemas.openxmlformats.org/officeDocument/2006/relationships/image" Target="../media/image-22-2.png"/><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slideLayout" Target="../slideLayouts/slideLayout23.xml"/><Relationship Id="rId7"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slideLayout" Target="../slideLayouts/slideLayout5.xml"/><Relationship Id="rId8"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slideLayout" Target="../slideLayouts/slideLayout6.xml"/><Relationship Id="rId1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8.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028355"/>
            <a:ext cx="7556421" cy="1240155"/>
          </a:xfrm>
          <a:prstGeom prst="rect">
            <a:avLst/>
          </a:prstGeom>
          <a:noFill/>
          <a:ln/>
        </p:spPr>
        <p:txBody>
          <a:bodyPr wrap="square" lIns="0" tIns="0" rIns="0" bIns="0" rtlCol="0" anchor="t"/>
          <a:lstStyle/>
          <a:p>
            <a:pPr algn="l" indent="0" marL="0">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Gestion Automatisée des Présences</a:t>
            </a:r>
            <a:endParaRPr lang="en-US" sz="3900" dirty="0"/>
          </a:p>
        </p:txBody>
      </p:sp>
      <p:sp>
        <p:nvSpPr>
          <p:cNvPr id="4" name="Text 1"/>
          <p:cNvSpPr/>
          <p:nvPr/>
        </p:nvSpPr>
        <p:spPr>
          <a:xfrm>
            <a:off x="793790" y="4566166"/>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Ce projet vise à révolutionner la gestion des présences des étudiants et des enseignants grâce à une solution Web/Mobile innovante et automatisée.</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899993"/>
            <a:ext cx="7466886" cy="620078"/>
          </a:xfrm>
          <a:prstGeom prst="rect">
            <a:avLst/>
          </a:prstGeom>
          <a:noFill/>
          <a:ln/>
        </p:spPr>
        <p:txBody>
          <a:bodyPr wrap="none" lIns="0" tIns="0" rIns="0" bIns="0" rtlCol="0" anchor="t"/>
          <a:lstStyle/>
          <a:p>
            <a:pPr algn="l" indent="0" marL="0">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QQOQCP et Cas d'Utilisation</a:t>
            </a:r>
            <a:endParaRPr lang="en-US" sz="3900" dirty="0"/>
          </a:p>
        </p:txBody>
      </p:sp>
      <p:sp>
        <p:nvSpPr>
          <p:cNvPr id="3" name="Text 1"/>
          <p:cNvSpPr/>
          <p:nvPr/>
        </p:nvSpPr>
        <p:spPr>
          <a:xfrm>
            <a:off x="793790" y="1916906"/>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Le système de pointage par QR code implique les élèves (scan), les formateurs (validation), l'administratif GRETA (consultation/export) et le référent numérique (déploiement/maintenance). Il sera utilisé dans les salles de formation et sur appareils mobiles.</a:t>
            </a:r>
            <a:endParaRPr lang="en-US" sz="1550" dirty="0"/>
          </a:p>
        </p:txBody>
      </p:sp>
      <p:sp>
        <p:nvSpPr>
          <p:cNvPr id="4" name="Text 2"/>
          <p:cNvSpPr/>
          <p:nvPr/>
        </p:nvSpPr>
        <p:spPr>
          <a:xfrm>
            <a:off x="793790" y="277522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Les diagrammes de cas d'utilisation détaillent les interactions pour chaque rôle : enregistrement des présences, validation, consultation, export, etc.</a:t>
            </a:r>
            <a:endParaRPr lang="en-US" sz="1550" dirty="0"/>
          </a:p>
        </p:txBody>
      </p:sp>
      <p:pic>
        <p:nvPicPr>
          <p:cNvPr id="5" name="Image 0" descr="preencoded.png">    </p:cNvPr>
          <p:cNvPicPr>
            <a:picLocks noChangeAspect="1"/>
          </p:cNvPicPr>
          <p:nvPr/>
        </p:nvPicPr>
        <p:blipFill>
          <a:blip r:embed="rId1"/>
          <a:stretch>
            <a:fillRect/>
          </a:stretch>
        </p:blipFill>
        <p:spPr>
          <a:xfrm>
            <a:off x="793790" y="3856792"/>
            <a:ext cx="4024313" cy="2753439"/>
          </a:xfrm>
          <a:prstGeom prst="rect">
            <a:avLst/>
          </a:prstGeom>
        </p:spPr>
      </p:pic>
      <p:sp>
        <p:nvSpPr>
          <p:cNvPr id="6" name="Text 3"/>
          <p:cNvSpPr/>
          <p:nvPr/>
        </p:nvSpPr>
        <p:spPr>
          <a:xfrm>
            <a:off x="793790" y="6833473"/>
            <a:ext cx="4024313" cy="317540"/>
          </a:xfrm>
          <a:prstGeom prst="rect">
            <a:avLst/>
          </a:prstGeom>
          <a:noFill/>
          <a:ln/>
        </p:spPr>
        <p:txBody>
          <a:bodyPr wrap="none" lIns="0" tIns="0" rIns="0" bIns="0" rtlCol="0" anchor="t"/>
          <a:lstStyle/>
          <a:p>
            <a:pPr algn="ctr" indent="0" marL="0">
              <a:lnSpc>
                <a:spcPts val="2500"/>
              </a:lnSpc>
              <a:buNone/>
            </a:pPr>
            <a:r>
              <a:rPr lang="en-US" sz="1550" dirty="0">
                <a:solidFill>
                  <a:srgbClr val="49495A"/>
                </a:solidFill>
                <a:latin typeface="Open Sans" pitchFamily="34" charset="0"/>
                <a:ea typeface="Open Sans" pitchFamily="34" charset="-122"/>
                <a:cs typeface="Open Sans" pitchFamily="34" charset="-120"/>
              </a:rPr>
              <a:t>Étudiant</a:t>
            </a:r>
            <a:endParaRPr lang="en-US" sz="1550" dirty="0"/>
          </a:p>
        </p:txBody>
      </p:sp>
      <p:pic>
        <p:nvPicPr>
          <p:cNvPr id="7" name="Image 1" descr="preencoded.png">    </p:cNvPr>
          <p:cNvPicPr>
            <a:picLocks noChangeAspect="1"/>
          </p:cNvPicPr>
          <p:nvPr/>
        </p:nvPicPr>
        <p:blipFill>
          <a:blip r:embed="rId2"/>
          <a:stretch>
            <a:fillRect/>
          </a:stretch>
        </p:blipFill>
        <p:spPr>
          <a:xfrm>
            <a:off x="5309830" y="3856792"/>
            <a:ext cx="4024313" cy="2753439"/>
          </a:xfrm>
          <a:prstGeom prst="rect">
            <a:avLst/>
          </a:prstGeom>
        </p:spPr>
      </p:pic>
      <p:sp>
        <p:nvSpPr>
          <p:cNvPr id="8" name="Text 4"/>
          <p:cNvSpPr/>
          <p:nvPr/>
        </p:nvSpPr>
        <p:spPr>
          <a:xfrm>
            <a:off x="5309830" y="6833473"/>
            <a:ext cx="4024313" cy="317540"/>
          </a:xfrm>
          <a:prstGeom prst="rect">
            <a:avLst/>
          </a:prstGeom>
          <a:noFill/>
          <a:ln/>
        </p:spPr>
        <p:txBody>
          <a:bodyPr wrap="none" lIns="0" tIns="0" rIns="0" bIns="0" rtlCol="0" anchor="t"/>
          <a:lstStyle/>
          <a:p>
            <a:pPr algn="ctr" indent="0" marL="0">
              <a:lnSpc>
                <a:spcPts val="2500"/>
              </a:lnSpc>
              <a:buNone/>
            </a:pPr>
            <a:r>
              <a:rPr lang="en-US" sz="1550" dirty="0">
                <a:solidFill>
                  <a:srgbClr val="49495A"/>
                </a:solidFill>
                <a:latin typeface="Open Sans" pitchFamily="34" charset="0"/>
                <a:ea typeface="Open Sans" pitchFamily="34" charset="-122"/>
                <a:cs typeface="Open Sans" pitchFamily="34" charset="-120"/>
              </a:rPr>
              <a:t>Enseignant</a:t>
            </a:r>
            <a:endParaRPr lang="en-US" sz="1550" dirty="0"/>
          </a:p>
        </p:txBody>
      </p:sp>
      <p:pic>
        <p:nvPicPr>
          <p:cNvPr id="9" name="Image 2" descr="preencoded.png">    </p:cNvPr>
          <p:cNvPicPr>
            <a:picLocks noChangeAspect="1"/>
          </p:cNvPicPr>
          <p:nvPr/>
        </p:nvPicPr>
        <p:blipFill>
          <a:blip r:embed="rId3"/>
          <a:stretch>
            <a:fillRect/>
          </a:stretch>
        </p:blipFill>
        <p:spPr>
          <a:xfrm>
            <a:off x="9825871" y="3856792"/>
            <a:ext cx="4024313" cy="2753439"/>
          </a:xfrm>
          <a:prstGeom prst="rect">
            <a:avLst/>
          </a:prstGeom>
        </p:spPr>
      </p:pic>
      <p:sp>
        <p:nvSpPr>
          <p:cNvPr id="10" name="Text 5"/>
          <p:cNvSpPr/>
          <p:nvPr/>
        </p:nvSpPr>
        <p:spPr>
          <a:xfrm>
            <a:off x="9825871" y="6833473"/>
            <a:ext cx="4024313" cy="317540"/>
          </a:xfrm>
          <a:prstGeom prst="rect">
            <a:avLst/>
          </a:prstGeom>
          <a:noFill/>
          <a:ln/>
        </p:spPr>
        <p:txBody>
          <a:bodyPr wrap="none" lIns="0" tIns="0" rIns="0" bIns="0" rtlCol="0" anchor="t"/>
          <a:lstStyle/>
          <a:p>
            <a:pPr algn="ctr" indent="0" marL="0">
              <a:lnSpc>
                <a:spcPts val="2500"/>
              </a:lnSpc>
              <a:buNone/>
            </a:pPr>
            <a:r>
              <a:rPr lang="en-US" sz="1550" dirty="0">
                <a:solidFill>
                  <a:srgbClr val="49495A"/>
                </a:solidFill>
                <a:latin typeface="Open Sans" pitchFamily="34" charset="0"/>
                <a:ea typeface="Open Sans" pitchFamily="34" charset="-122"/>
                <a:cs typeface="Open Sans" pitchFamily="34" charset="-120"/>
              </a:rPr>
              <a:t>GRETA</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090618"/>
            <a:ext cx="9927193" cy="620078"/>
          </a:xfrm>
          <a:prstGeom prst="rect">
            <a:avLst/>
          </a:prstGeom>
          <a:noFill/>
          <a:ln/>
        </p:spPr>
        <p:txBody>
          <a:bodyPr wrap="none" lIns="0" tIns="0" rIns="0" bIns="0" rtlCol="0" anchor="t"/>
          <a:lstStyle/>
          <a:p>
            <a:pPr algn="l" indent="0" marL="0">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5. Organisation du Projet et de l'Équipe</a:t>
            </a:r>
            <a:endParaRPr lang="en-US" sz="3900" dirty="0"/>
          </a:p>
        </p:txBody>
      </p:sp>
      <p:sp>
        <p:nvSpPr>
          <p:cNvPr id="3" name="Text 1"/>
          <p:cNvSpPr/>
          <p:nvPr/>
        </p:nvSpPr>
        <p:spPr>
          <a:xfrm>
            <a:off x="793790" y="3107531"/>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Au niveau du projet, une structure PERT sera utilisée pour visualiser les dépendances entre les tâches. </a:t>
            </a:r>
            <a:endParaRPr lang="en-US" sz="1550" dirty="0"/>
          </a:p>
        </p:txBody>
      </p:sp>
      <p:sp>
        <p:nvSpPr>
          <p:cNvPr id="4" name="Text 2"/>
          <p:cNvSpPr/>
          <p:nvPr/>
        </p:nvSpPr>
        <p:spPr>
          <a:xfrm>
            <a:off x="793790" y="3648313"/>
            <a:ext cx="13042821" cy="317540"/>
          </a:xfrm>
          <a:prstGeom prst="rect">
            <a:avLst/>
          </a:prstGeom>
          <a:noFill/>
          <a:ln/>
        </p:spPr>
        <p:txBody>
          <a:bodyPr wrap="non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Au niveau de l'équipe, une répartition claire des responsabilités est établie : </a:t>
            </a:r>
            <a:endParaRPr lang="en-US" sz="1550" dirty="0"/>
          </a:p>
        </p:txBody>
      </p:sp>
      <p:sp>
        <p:nvSpPr>
          <p:cNvPr id="5" name="Text 3"/>
          <p:cNvSpPr/>
          <p:nvPr/>
        </p:nvSpPr>
        <p:spPr>
          <a:xfrm>
            <a:off x="793790" y="4189095"/>
            <a:ext cx="13042821" cy="317540"/>
          </a:xfrm>
          <a:prstGeom prst="rect">
            <a:avLst/>
          </a:prstGeom>
          <a:noFill/>
          <a:ln/>
        </p:spPr>
        <p:txBody>
          <a:bodyPr wrap="none" lIns="0" tIns="0" rIns="0" bIns="0" rtlCol="0" anchor="t"/>
          <a:lstStyle/>
          <a:p>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Répartition des rôles :</a:t>
            </a:r>
            <a:endParaRPr lang="en-US" sz="1550" dirty="0"/>
          </a:p>
        </p:txBody>
      </p:sp>
      <p:sp>
        <p:nvSpPr>
          <p:cNvPr id="6" name="Text 4"/>
          <p:cNvSpPr/>
          <p:nvPr/>
        </p:nvSpPr>
        <p:spPr>
          <a:xfrm>
            <a:off x="793790" y="472987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49495A"/>
                </a:solidFill>
                <a:latin typeface="Open Sans" pitchFamily="34" charset="0"/>
                <a:ea typeface="Open Sans" pitchFamily="34" charset="-122"/>
                <a:cs typeface="Open Sans" pitchFamily="34" charset="-120"/>
              </a:rPr>
              <a:t>Noah ANZALA</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 Responsable de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l’analyse du besoin</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et de la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conception de la maquette</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a:t>
            </a:r>
            <a:endParaRPr lang="en-US" sz="1550" dirty="0"/>
          </a:p>
        </p:txBody>
      </p:sp>
      <p:sp>
        <p:nvSpPr>
          <p:cNvPr id="7" name="Text 5"/>
          <p:cNvSpPr/>
          <p:nvPr/>
        </p:nvSpPr>
        <p:spPr>
          <a:xfrm>
            <a:off x="793790" y="5116830"/>
            <a:ext cx="13042821" cy="635079"/>
          </a:xfrm>
          <a:prstGeom prst="rect">
            <a:avLst/>
          </a:prstGeom>
          <a:noFill/>
          <a:ln/>
        </p:spPr>
        <p:txBody>
          <a:bodyPr wrap="square" lIns="0" tIns="0" rIns="0" bIns="0" rtlCol="0" anchor="t"/>
          <a:lstStyle/>
          <a:p>
            <a:pPr algn="l" marL="342900" indent="-342900">
              <a:lnSpc>
                <a:spcPts val="2500"/>
              </a:lnSpc>
              <a:buSzPct val="100000"/>
              <a:buChar char="•"/>
            </a:pPr>
            <a:r>
              <a:rPr lang="en-US" sz="1550" b="1" dirty="0">
                <a:solidFill>
                  <a:srgbClr val="49495A"/>
                </a:solidFill>
                <a:latin typeface="Open Sans" pitchFamily="34" charset="0"/>
                <a:ea typeface="Open Sans" pitchFamily="34" charset="-122"/>
                <a:cs typeface="Open Sans" pitchFamily="34" charset="-120"/>
              </a:rPr>
              <a:t>Charles CABARRUS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Alex COUTTÉ-PÉROUMAL</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Maelle JAPPONT</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et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Axel HERMITE</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 En charge de la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mise en œuvre de la solution</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incluant la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création de la base de données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du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serveur</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de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l’API REST</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la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gestion des QR codes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les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tests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et les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corrections</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a:t>
            </a:r>
            <a:endParaRPr lang="en-US" sz="1550" dirty="0"/>
          </a:p>
        </p:txBody>
      </p:sp>
      <p:sp>
        <p:nvSpPr>
          <p:cNvPr id="8" name="Text 6"/>
          <p:cNvSpPr/>
          <p:nvPr/>
        </p:nvSpPr>
        <p:spPr>
          <a:xfrm>
            <a:off x="793790" y="5821323"/>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49495A"/>
                </a:solidFill>
                <a:latin typeface="Open Sans" pitchFamily="34" charset="0"/>
                <a:ea typeface="Open Sans" pitchFamily="34" charset="-122"/>
                <a:cs typeface="Open Sans" pitchFamily="34" charset="-120"/>
              </a:rPr>
              <a:t>Axel HERMITE</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 : Assure également la </a:t>
            </a:r>
            <a:pPr algn="l" indent="0" marL="0">
              <a:lnSpc>
                <a:spcPts val="2500"/>
              </a:lnSpc>
              <a:buNone/>
            </a:pPr>
            <a:r>
              <a:rPr lang="en-US" sz="1550" b="1" dirty="0">
                <a:solidFill>
                  <a:srgbClr val="49495A"/>
                </a:solidFill>
                <a:latin typeface="Open Sans" pitchFamily="34" charset="0"/>
                <a:ea typeface="Open Sans" pitchFamily="34" charset="-122"/>
                <a:cs typeface="Open Sans" pitchFamily="34" charset="-120"/>
              </a:rPr>
              <a:t>supervision globale du projet</a:t>
            </a:r>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93036" y="767239"/>
            <a:ext cx="5229939" cy="552093"/>
          </a:xfrm>
          <a:prstGeom prst="rect">
            <a:avLst/>
          </a:prstGeom>
          <a:noFill/>
          <a:ln/>
        </p:spPr>
        <p:txBody>
          <a:bodyPr wrap="none" lIns="0" tIns="0" rIns="0" bIns="0" rtlCol="0" anchor="t"/>
          <a:lstStyle/>
          <a:p>
            <a:pPr algn="l" indent="0" marL="0">
              <a:lnSpc>
                <a:spcPts val="4300"/>
              </a:lnSpc>
              <a:buNone/>
            </a:pPr>
            <a:r>
              <a:rPr lang="en-US" sz="3450" dirty="0">
                <a:solidFill>
                  <a:srgbClr val="403CCF"/>
                </a:solidFill>
                <a:latin typeface="Libre Baskerville" pitchFamily="34" charset="0"/>
                <a:ea typeface="Libre Baskerville" pitchFamily="34" charset="-122"/>
                <a:cs typeface="Libre Baskerville" pitchFamily="34" charset="-120"/>
              </a:rPr>
              <a:t>Organisation et Équipe</a:t>
            </a:r>
            <a:endParaRPr lang="en-US" sz="3450" dirty="0"/>
          </a:p>
        </p:txBody>
      </p:sp>
      <p:sp>
        <p:nvSpPr>
          <p:cNvPr id="4" name="Text 1"/>
          <p:cNvSpPr/>
          <p:nvPr/>
        </p:nvSpPr>
        <p:spPr>
          <a:xfrm>
            <a:off x="6193036" y="1584246"/>
            <a:ext cx="7730728" cy="565309"/>
          </a:xfrm>
          <a:prstGeom prst="rect">
            <a:avLst/>
          </a:prstGeom>
          <a:noFill/>
          <a:ln/>
        </p:spPr>
        <p:txBody>
          <a:bodyPr wrap="square" lIns="0" tIns="0" rIns="0" bIns="0" rtlCol="0" anchor="t"/>
          <a:lstStyle/>
          <a:p>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Sur le plan technique, plusieurs éléments clés seront mis en place pour garantir le bon fonctionnement et la maintenabilité du système :</a:t>
            </a:r>
            <a:endParaRPr lang="en-US" sz="1350" dirty="0"/>
          </a:p>
        </p:txBody>
      </p:sp>
      <p:sp>
        <p:nvSpPr>
          <p:cNvPr id="5" name="Text 2"/>
          <p:cNvSpPr/>
          <p:nvPr/>
        </p:nvSpPr>
        <p:spPr>
          <a:xfrm>
            <a:off x="6193036" y="2348270"/>
            <a:ext cx="7730728" cy="84796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49495A"/>
                </a:solidFill>
                <a:latin typeface="Open Sans" pitchFamily="34" charset="0"/>
                <a:ea typeface="Open Sans" pitchFamily="34" charset="-122"/>
                <a:cs typeface="Open Sans" pitchFamily="34" charset="-120"/>
              </a:rPr>
              <a:t>Définition de l’architecture du système</a:t>
            </a:r>
            <a:pPr algn="l" indent="0" marL="0">
              <a:lnSpc>
                <a:spcPts val="2200"/>
              </a:lnSpc>
              <a:buNone/>
            </a:pPr>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Intégration du </a:t>
            </a:r>
            <a:pPr algn="l" indent="0" marL="0">
              <a:lnSpc>
                <a:spcPts val="2200"/>
              </a:lnSpc>
              <a:buNone/>
            </a:pPr>
            <a:r>
              <a:rPr lang="en-US" sz="1350" b="1" dirty="0">
                <a:solidFill>
                  <a:srgbClr val="49495A"/>
                </a:solidFill>
                <a:latin typeface="Open Sans" pitchFamily="34" charset="0"/>
                <a:ea typeface="Open Sans" pitchFamily="34" charset="-122"/>
                <a:cs typeface="Open Sans" pitchFamily="34" charset="-120"/>
              </a:rPr>
              <a:t>backend</a:t>
            </a:r>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 (traitement des données, logique métier) et du </a:t>
            </a:r>
            <a:pPr algn="l" indent="0" marL="0">
              <a:lnSpc>
                <a:spcPts val="2200"/>
              </a:lnSpc>
              <a:buNone/>
            </a:pPr>
            <a:r>
              <a:rPr lang="en-US" sz="1350" b="1" dirty="0">
                <a:solidFill>
                  <a:srgbClr val="49495A"/>
                </a:solidFill>
                <a:latin typeface="Open Sans" pitchFamily="34" charset="0"/>
                <a:ea typeface="Open Sans" pitchFamily="34" charset="-122"/>
                <a:cs typeface="Open Sans" pitchFamily="34" charset="-120"/>
              </a:rPr>
              <a:t>frontend</a:t>
            </a:r>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 (interfaces utilisateur Web/Mobile).</a:t>
            </a:r>
            <a:endParaRPr lang="en-US" sz="1350" dirty="0"/>
          </a:p>
        </p:txBody>
      </p:sp>
      <p:sp>
        <p:nvSpPr>
          <p:cNvPr id="6" name="Text 3"/>
          <p:cNvSpPr/>
          <p:nvPr/>
        </p:nvSpPr>
        <p:spPr>
          <a:xfrm>
            <a:off x="6193036" y="3258026"/>
            <a:ext cx="7730728" cy="84796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49495A"/>
                </a:solidFill>
                <a:latin typeface="Open Sans" pitchFamily="34" charset="0"/>
                <a:ea typeface="Open Sans" pitchFamily="34" charset="-122"/>
                <a:cs typeface="Open Sans" pitchFamily="34" charset="-120"/>
              </a:rPr>
              <a:t>Création de la base de données</a:t>
            </a:r>
            <a:pPr algn="l" indent="0" marL="0">
              <a:lnSpc>
                <a:spcPts val="2200"/>
              </a:lnSpc>
              <a:buNone/>
            </a:pPr>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Conception d’un schéma structuré pour stocker les présences, utilisateurs, rôles et historiques.</a:t>
            </a:r>
            <a:endParaRPr lang="en-US" sz="1350" dirty="0"/>
          </a:p>
        </p:txBody>
      </p:sp>
      <p:sp>
        <p:nvSpPr>
          <p:cNvPr id="7" name="Text 4"/>
          <p:cNvSpPr/>
          <p:nvPr/>
        </p:nvSpPr>
        <p:spPr>
          <a:xfrm>
            <a:off x="6193036" y="4167783"/>
            <a:ext cx="7730728" cy="565309"/>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49495A"/>
                </a:solidFill>
                <a:latin typeface="Open Sans" pitchFamily="34" charset="0"/>
                <a:ea typeface="Open Sans" pitchFamily="34" charset="-122"/>
                <a:cs typeface="Open Sans" pitchFamily="34" charset="-120"/>
              </a:rPr>
              <a:t>Préparation de l’environnement de développement</a:t>
            </a:r>
            <a:pPr algn="l" indent="0" marL="0">
              <a:lnSpc>
                <a:spcPts val="2200"/>
              </a:lnSpc>
              <a:buNone/>
            </a:pPr>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Mise en place des outils nécessaires : serveurs, frameworks, IDE, systèmes de versionning.</a:t>
            </a:r>
            <a:endParaRPr lang="en-US" sz="1350" dirty="0"/>
          </a:p>
        </p:txBody>
      </p:sp>
      <p:sp>
        <p:nvSpPr>
          <p:cNvPr id="8" name="Text 5"/>
          <p:cNvSpPr/>
          <p:nvPr/>
        </p:nvSpPr>
        <p:spPr>
          <a:xfrm>
            <a:off x="6193036" y="4794885"/>
            <a:ext cx="7730728" cy="84796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49495A"/>
                </a:solidFill>
                <a:latin typeface="Open Sans" pitchFamily="34" charset="0"/>
                <a:ea typeface="Open Sans" pitchFamily="34" charset="-122"/>
                <a:cs typeface="Open Sans" pitchFamily="34" charset="-120"/>
              </a:rPr>
              <a:t>Mise en place du chemin REST API</a:t>
            </a:r>
            <a:pPr algn="l" indent="0" marL="0">
              <a:lnSpc>
                <a:spcPts val="2200"/>
              </a:lnSpc>
              <a:buNone/>
            </a:pPr>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Développement d’interfaces de communication entre le frontend et le backend pour assurer un échange fluide et sécurisé des données.</a:t>
            </a:r>
            <a:endParaRPr lang="en-US" sz="1350" dirty="0"/>
          </a:p>
        </p:txBody>
      </p:sp>
      <p:sp>
        <p:nvSpPr>
          <p:cNvPr id="9" name="Text 6"/>
          <p:cNvSpPr/>
          <p:nvPr/>
        </p:nvSpPr>
        <p:spPr>
          <a:xfrm>
            <a:off x="6193036" y="5704642"/>
            <a:ext cx="7730728" cy="84796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49495A"/>
                </a:solidFill>
                <a:latin typeface="Open Sans" pitchFamily="34" charset="0"/>
                <a:ea typeface="Open Sans" pitchFamily="34" charset="-122"/>
                <a:cs typeface="Open Sans" pitchFamily="34" charset="-120"/>
              </a:rPr>
              <a:t>Gestion des QR codes</a:t>
            </a:r>
            <a:pPr algn="l" indent="0" marL="0">
              <a:lnSpc>
                <a:spcPts val="2200"/>
              </a:lnSpc>
              <a:buNone/>
            </a:pPr>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Génération et gestion de </a:t>
            </a:r>
            <a:pPr algn="l" indent="0" marL="0">
              <a:lnSpc>
                <a:spcPts val="2200"/>
              </a:lnSpc>
              <a:buNone/>
            </a:pPr>
            <a:r>
              <a:rPr lang="en-US" sz="1350" b="1" dirty="0">
                <a:solidFill>
                  <a:srgbClr val="49495A"/>
                </a:solidFill>
                <a:latin typeface="Open Sans" pitchFamily="34" charset="0"/>
                <a:ea typeface="Open Sans" pitchFamily="34" charset="-122"/>
                <a:cs typeface="Open Sans" pitchFamily="34" charset="-120"/>
              </a:rPr>
              <a:t>QR codes uniques</a:t>
            </a:r>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 par utilisateur pour permettre l’identification automatique lors de l’émargement.</a:t>
            </a:r>
            <a:endParaRPr lang="en-US" sz="1350" dirty="0"/>
          </a:p>
        </p:txBody>
      </p:sp>
      <p:sp>
        <p:nvSpPr>
          <p:cNvPr id="10" name="Text 7"/>
          <p:cNvSpPr/>
          <p:nvPr/>
        </p:nvSpPr>
        <p:spPr>
          <a:xfrm>
            <a:off x="6193036" y="6614398"/>
            <a:ext cx="7730728" cy="847963"/>
          </a:xfrm>
          <a:prstGeom prst="rect">
            <a:avLst/>
          </a:prstGeom>
          <a:noFill/>
          <a:ln/>
        </p:spPr>
        <p:txBody>
          <a:bodyPr wrap="square" lIns="0" tIns="0" rIns="0" bIns="0" rtlCol="0" anchor="t"/>
          <a:lstStyle/>
          <a:p>
            <a:pPr algn="l" marL="342900" indent="-342900">
              <a:lnSpc>
                <a:spcPts val="2200"/>
              </a:lnSpc>
              <a:buSzPct val="100000"/>
              <a:buChar char="•"/>
            </a:pPr>
            <a:r>
              <a:rPr lang="en-US" sz="1350" b="1" dirty="0">
                <a:solidFill>
                  <a:srgbClr val="49495A"/>
                </a:solidFill>
                <a:latin typeface="Open Sans" pitchFamily="34" charset="0"/>
                <a:ea typeface="Open Sans" pitchFamily="34" charset="-122"/>
                <a:cs typeface="Open Sans" pitchFamily="34" charset="-120"/>
              </a:rPr>
              <a:t>Documentation technique</a:t>
            </a:r>
            <a:pPr algn="l" indent="0" marL="0">
              <a:lnSpc>
                <a:spcPts val="2200"/>
              </a:lnSpc>
              <a:buNone/>
            </a:pPr>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Rédaction d’un </a:t>
            </a:r>
            <a:pPr algn="l" indent="0" marL="0">
              <a:lnSpc>
                <a:spcPts val="2200"/>
              </a:lnSpc>
              <a:buNone/>
            </a:pPr>
            <a:r>
              <a:rPr lang="en-US" sz="1350" b="1" dirty="0">
                <a:solidFill>
                  <a:srgbClr val="49495A"/>
                </a:solidFill>
                <a:latin typeface="Open Sans" pitchFamily="34" charset="0"/>
                <a:ea typeface="Open Sans" pitchFamily="34" charset="-122"/>
                <a:cs typeface="Open Sans" pitchFamily="34" charset="-120"/>
              </a:rPr>
              <a:t>registre des activités techniques</a:t>
            </a:r>
            <a:pPr algn="l" indent="0" marL="0">
              <a:lnSpc>
                <a:spcPts val="2200"/>
              </a:lnSpc>
              <a:buNone/>
            </a:pPr>
            <a:r>
              <a:rPr lang="en-US" sz="1350" dirty="0">
                <a:solidFill>
                  <a:srgbClr val="49495A"/>
                </a:solidFill>
                <a:latin typeface="Open Sans" pitchFamily="34" charset="0"/>
                <a:ea typeface="Open Sans" pitchFamily="34" charset="-122"/>
                <a:cs typeface="Open Sans" pitchFamily="34" charset="-120"/>
              </a:rPr>
              <a:t> : traçabilité des choix, des configurations, et des évolutions pour faciliter la maintenance et les futures mises à jour.</a:t>
            </a:r>
            <a:endParaRPr lang="en-US" sz="13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828568"/>
            <a:ext cx="7615833"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Libre Baskerville" pitchFamily="34" charset="0"/>
                <a:ea typeface="Libre Baskerville" pitchFamily="34" charset="-122"/>
                <a:cs typeface="Libre Baskerville" pitchFamily="34" charset="-120"/>
              </a:rPr>
              <a:t>Axel HERMITE – Chef de projet / Responsable du cadrage</a:t>
            </a:r>
            <a:endParaRPr lang="en-US" sz="1950" dirty="0"/>
          </a:p>
        </p:txBody>
      </p:sp>
      <p:sp>
        <p:nvSpPr>
          <p:cNvPr id="3" name="Text 1"/>
          <p:cNvSpPr/>
          <p:nvPr/>
        </p:nvSpPr>
        <p:spPr>
          <a:xfrm>
            <a:off x="793790" y="353556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Rédaction du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cahier des charges</a:t>
            </a:r>
            <a:endParaRPr lang="en-US" sz="1550" dirty="0"/>
          </a:p>
        </p:txBody>
      </p:sp>
      <p:sp>
        <p:nvSpPr>
          <p:cNvPr id="4" name="Text 2"/>
          <p:cNvSpPr/>
          <p:nvPr/>
        </p:nvSpPr>
        <p:spPr>
          <a:xfrm>
            <a:off x="793790" y="392251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00"/>
                </a:solidFill>
                <a:latin typeface="Open Sans" pitchFamily="34" charset="0"/>
                <a:ea typeface="Open Sans" pitchFamily="34" charset="-122"/>
                <a:cs typeface="Open Sans" pitchFamily="34" charset="-120"/>
              </a:rPr>
              <a:t>Supervision globale</a:t>
            </a:r>
            <a:pPr algn="l" indent="0" marL="0">
              <a:lnSpc>
                <a:spcPts val="2500"/>
              </a:lnSpc>
              <a:buNone/>
            </a:pPr>
            <a:r>
              <a:rPr lang="en-US" sz="1550" dirty="0">
                <a:solidFill>
                  <a:srgbClr val="000000"/>
                </a:solidFill>
                <a:latin typeface="Open Sans" pitchFamily="34" charset="0"/>
                <a:ea typeface="Open Sans" pitchFamily="34" charset="-122"/>
                <a:cs typeface="Open Sans" pitchFamily="34" charset="-120"/>
              </a:rPr>
              <a:t> du projet</a:t>
            </a:r>
            <a:endParaRPr lang="en-US" sz="1550" dirty="0"/>
          </a:p>
        </p:txBody>
      </p:sp>
      <p:sp>
        <p:nvSpPr>
          <p:cNvPr id="5" name="Text 3"/>
          <p:cNvSpPr/>
          <p:nvPr/>
        </p:nvSpPr>
        <p:spPr>
          <a:xfrm>
            <a:off x="793790" y="430946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00"/>
                </a:solidFill>
                <a:latin typeface="Open Sans" pitchFamily="34" charset="0"/>
                <a:ea typeface="Open Sans" pitchFamily="34" charset="-122"/>
                <a:cs typeface="Open Sans" pitchFamily="34" charset="-120"/>
              </a:rPr>
              <a:t>Gestion des QR codes</a:t>
            </a:r>
            <a:endParaRPr lang="en-US" sz="1550" dirty="0"/>
          </a:p>
        </p:txBody>
      </p:sp>
      <p:sp>
        <p:nvSpPr>
          <p:cNvPr id="6" name="Text 4"/>
          <p:cNvSpPr/>
          <p:nvPr/>
        </p:nvSpPr>
        <p:spPr>
          <a:xfrm>
            <a:off x="793790" y="4696420"/>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Suivi de l’</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avancement technique</a:t>
            </a:r>
            <a:endParaRPr lang="en-US" sz="1550" dirty="0"/>
          </a:p>
        </p:txBody>
      </p:sp>
      <p:sp>
        <p:nvSpPr>
          <p:cNvPr id="7" name="Text 5"/>
          <p:cNvSpPr/>
          <p:nvPr/>
        </p:nvSpPr>
        <p:spPr>
          <a:xfrm>
            <a:off x="793790" y="5083373"/>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Préparation de la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soutenance finale</a:t>
            </a:r>
            <a:pPr algn="l" indent="0" marL="0">
              <a:lnSpc>
                <a:spcPts val="2500"/>
              </a:lnSpc>
              <a:buNone/>
            </a:pPr>
            <a:r>
              <a:rPr lang="en-US" sz="1550" dirty="0">
                <a:solidFill>
                  <a:srgbClr val="000000"/>
                </a:solidFill>
                <a:latin typeface="Open Sans" pitchFamily="34" charset="0"/>
                <a:ea typeface="Open Sans" pitchFamily="34" charset="-122"/>
                <a:cs typeface="Open Sans" pitchFamily="34" charset="-120"/>
              </a:rPr>
              <a:t> et des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livrables</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2256592"/>
            <a:ext cx="4961811" cy="620078"/>
          </a:xfrm>
          <a:prstGeom prst="rect">
            <a:avLst/>
          </a:prstGeom>
          <a:noFill/>
          <a:ln/>
        </p:spPr>
        <p:txBody>
          <a:bodyPr wrap="none" lIns="0" tIns="0" rIns="0" bIns="0" rtlCol="0" anchor="t"/>
          <a:lstStyle/>
          <a:p>
            <a:pPr algn="l" indent="0" marL="0">
              <a:lnSpc>
                <a:spcPts val="4850"/>
              </a:lnSpc>
              <a:buNone/>
            </a:pPr>
            <a:endParaRPr lang="en-US" sz="3900" dirty="0"/>
          </a:p>
        </p:txBody>
      </p:sp>
      <p:pic>
        <p:nvPicPr>
          <p:cNvPr id="3" name="Image 0" descr="preencoded.png">    </p:cNvPr>
          <p:cNvPicPr>
            <a:picLocks noChangeAspect="1"/>
          </p:cNvPicPr>
          <p:nvPr/>
        </p:nvPicPr>
        <p:blipFill>
          <a:blip r:embed="rId1"/>
          <a:stretch>
            <a:fillRect/>
          </a:stretch>
        </p:blipFill>
        <p:spPr>
          <a:xfrm>
            <a:off x="801410" y="3402211"/>
            <a:ext cx="5332214" cy="2381607"/>
          </a:xfrm>
          <a:prstGeom prst="rect">
            <a:avLst/>
          </a:prstGeom>
        </p:spPr>
      </p:pic>
      <p:pic>
        <p:nvPicPr>
          <p:cNvPr id="4" name="Image 1" descr="preencoded.png">    </p:cNvPr>
          <p:cNvPicPr>
            <a:picLocks noChangeAspect="1"/>
          </p:cNvPicPr>
          <p:nvPr/>
        </p:nvPicPr>
        <p:blipFill>
          <a:blip r:embed="rId2"/>
          <a:stretch>
            <a:fillRect/>
          </a:stretch>
        </p:blipFill>
        <p:spPr>
          <a:xfrm>
            <a:off x="6292334" y="3402211"/>
            <a:ext cx="4284345" cy="2381607"/>
          </a:xfrm>
          <a:prstGeom prst="rect">
            <a:avLst/>
          </a:prstGeom>
        </p:spPr>
      </p:pic>
      <p:pic>
        <p:nvPicPr>
          <p:cNvPr id="5" name="Image 2" descr="preencoded.png">    </p:cNvPr>
          <p:cNvPicPr>
            <a:picLocks noChangeAspect="1"/>
          </p:cNvPicPr>
          <p:nvPr/>
        </p:nvPicPr>
        <p:blipFill>
          <a:blip r:embed="rId3"/>
          <a:stretch>
            <a:fillRect/>
          </a:stretch>
        </p:blipFill>
        <p:spPr>
          <a:xfrm>
            <a:off x="10735389" y="3402211"/>
            <a:ext cx="3093482" cy="238160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3022044"/>
            <a:ext cx="6648807"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Libre Baskerville" pitchFamily="34" charset="0"/>
                <a:ea typeface="Libre Baskerville" pitchFamily="34" charset="-122"/>
                <a:cs typeface="Libre Baskerville" pitchFamily="34" charset="-120"/>
              </a:rPr>
              <a:t>Noah ANZALA – Analyste fonctionnel / Designer / </a:t>
            </a:r>
            <a:endParaRPr lang="en-US" sz="1950" dirty="0"/>
          </a:p>
        </p:txBody>
      </p:sp>
      <p:sp>
        <p:nvSpPr>
          <p:cNvPr id="3" name="Text 1"/>
          <p:cNvSpPr/>
          <p:nvPr/>
        </p:nvSpPr>
        <p:spPr>
          <a:xfrm>
            <a:off x="793790" y="372903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b="1" dirty="0">
                <a:solidFill>
                  <a:srgbClr val="000000"/>
                </a:solidFill>
                <a:latin typeface="Open Sans" pitchFamily="34" charset="0"/>
                <a:ea typeface="Open Sans" pitchFamily="34" charset="-122"/>
                <a:cs typeface="Open Sans" pitchFamily="34" charset="-120"/>
              </a:rPr>
              <a:t>Analyse du besoin</a:t>
            </a:r>
            <a:endParaRPr lang="en-US" sz="1550" dirty="0"/>
          </a:p>
        </p:txBody>
      </p:sp>
      <p:sp>
        <p:nvSpPr>
          <p:cNvPr id="4" name="Text 2"/>
          <p:cNvSpPr/>
          <p:nvPr/>
        </p:nvSpPr>
        <p:spPr>
          <a:xfrm>
            <a:off x="793790" y="411599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Conception de la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maquette fonctionnelle</a:t>
            </a:r>
            <a:endParaRPr lang="en-US" sz="1550" dirty="0"/>
          </a:p>
        </p:txBody>
      </p:sp>
      <p:sp>
        <p:nvSpPr>
          <p:cNvPr id="5" name="Text 3"/>
          <p:cNvSpPr/>
          <p:nvPr/>
        </p:nvSpPr>
        <p:spPr>
          <a:xfrm>
            <a:off x="793790" y="450294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Participation à la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définition des spécifications</a:t>
            </a:r>
            <a:endParaRPr lang="en-US" sz="1550" dirty="0"/>
          </a:p>
        </p:txBody>
      </p:sp>
      <p:sp>
        <p:nvSpPr>
          <p:cNvPr id="6" name="Text 4"/>
          <p:cNvSpPr/>
          <p:nvPr/>
        </p:nvSpPr>
        <p:spPr>
          <a:xfrm>
            <a:off x="793790" y="488989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Participation à l’</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implémentation fonctionnelle</a:t>
            </a:r>
            <a:endParaRPr lang="en-US" sz="15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3804761"/>
            <a:ext cx="4961811" cy="620078"/>
          </a:xfrm>
          <a:prstGeom prst="rect">
            <a:avLst/>
          </a:prstGeom>
          <a:noFill/>
          <a:ln/>
        </p:spPr>
        <p:txBody>
          <a:bodyPr wrap="none" lIns="0" tIns="0" rIns="0" bIns="0" rtlCol="0" anchor="t"/>
          <a:lstStyle/>
          <a:p>
            <a:pPr algn="l" indent="0" marL="0">
              <a:lnSpc>
                <a:spcPts val="4850"/>
              </a:lnSpc>
              <a:buNone/>
            </a:pPr>
            <a:endParaRPr lang="en-US" sz="3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3022044"/>
            <a:ext cx="9710738"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Libre Baskerville" pitchFamily="34" charset="0"/>
                <a:ea typeface="Libre Baskerville" pitchFamily="34" charset="-122"/>
                <a:cs typeface="Libre Baskerville" pitchFamily="34" charset="-120"/>
              </a:rPr>
              <a:t>Alex COUTTÉ-PÉROUMAL – Développeur serveur /Architecte technique </a:t>
            </a:r>
            <a:endParaRPr lang="en-US" sz="1950" dirty="0"/>
          </a:p>
        </p:txBody>
      </p:sp>
      <p:sp>
        <p:nvSpPr>
          <p:cNvPr id="3" name="Text 1"/>
          <p:cNvSpPr/>
          <p:nvPr/>
        </p:nvSpPr>
        <p:spPr>
          <a:xfrm>
            <a:off x="793790" y="372903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Déploiement du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serveur</a:t>
            </a:r>
            <a:endParaRPr lang="en-US" sz="1550" dirty="0"/>
          </a:p>
        </p:txBody>
      </p:sp>
      <p:sp>
        <p:nvSpPr>
          <p:cNvPr id="4" name="Text 2"/>
          <p:cNvSpPr/>
          <p:nvPr/>
        </p:nvSpPr>
        <p:spPr>
          <a:xfrm>
            <a:off x="793790" y="411599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Conception et création de la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base de données</a:t>
            </a:r>
            <a:endParaRPr lang="en-US" sz="1550" dirty="0"/>
          </a:p>
        </p:txBody>
      </p:sp>
      <p:sp>
        <p:nvSpPr>
          <p:cNvPr id="5" name="Text 3"/>
          <p:cNvSpPr/>
          <p:nvPr/>
        </p:nvSpPr>
        <p:spPr>
          <a:xfrm>
            <a:off x="793790" y="450294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Mise en place de l’</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architecture serveur</a:t>
            </a:r>
            <a:endParaRPr lang="en-US" sz="1550" dirty="0"/>
          </a:p>
        </p:txBody>
      </p:sp>
      <p:sp>
        <p:nvSpPr>
          <p:cNvPr id="6" name="Text 4"/>
          <p:cNvSpPr/>
          <p:nvPr/>
        </p:nvSpPr>
        <p:spPr>
          <a:xfrm>
            <a:off x="793790" y="488989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Réalisation de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tests</a:t>
            </a:r>
            <a:pPr algn="l" indent="0" marL="0">
              <a:lnSpc>
                <a:spcPts val="2500"/>
              </a:lnSpc>
              <a:buNone/>
            </a:pPr>
            <a:r>
              <a:rPr lang="en-US" sz="1550" dirty="0">
                <a:solidFill>
                  <a:srgbClr val="000000"/>
                </a:solidFill>
                <a:latin typeface="Open Sans" pitchFamily="34" charset="0"/>
                <a:ea typeface="Open Sans" pitchFamily="34" charset="-122"/>
                <a:cs typeface="Open Sans" pitchFamily="34" charset="-120"/>
              </a:rPr>
              <a:t> et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corrections</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Shape 0"/>
          <p:cNvSpPr/>
          <p:nvPr/>
        </p:nvSpPr>
        <p:spPr>
          <a:xfrm>
            <a:off x="0" y="0"/>
            <a:ext cx="14630400" cy="8231743"/>
          </a:xfrm>
          <a:prstGeom prst="rect">
            <a:avLst/>
          </a:prstGeom>
          <a:solidFill>
            <a:srgbClr val="DFDFE0"/>
          </a:solidFill>
          <a:ln/>
        </p:spPr>
      </p:sp>
      <p:pic>
        <p:nvPicPr>
          <p:cNvPr id="3" name="Image 0" descr="preencoded.png">    </p:cNvPr>
          <p:cNvPicPr>
            <a:picLocks noChangeAspect="1"/>
          </p:cNvPicPr>
          <p:nvPr/>
        </p:nvPicPr>
        <p:blipFill>
          <a:blip r:embed="rId1"/>
          <a:stretch>
            <a:fillRect/>
          </a:stretch>
        </p:blipFill>
        <p:spPr>
          <a:xfrm>
            <a:off x="0" y="0"/>
            <a:ext cx="14630400" cy="8231743"/>
          </a:xfrm>
          <a:prstGeom prst="rect">
            <a:avLst/>
          </a:prstGeom>
        </p:spPr>
      </p:pic>
      <p:pic>
        <p:nvPicPr>
          <p:cNvPr id="4" name="Image 1" descr="preencoded.png">    </p:cNvPr>
          <p:cNvPicPr>
            <a:picLocks noChangeAspect="1"/>
          </p:cNvPicPr>
          <p:nvPr/>
        </p:nvPicPr>
        <p:blipFill>
          <a:blip r:embed="rId2"/>
          <a:stretch>
            <a:fillRect/>
          </a:stretch>
        </p:blipFill>
        <p:spPr>
          <a:xfrm>
            <a:off x="793075" y="545187"/>
            <a:ext cx="13030438" cy="5609630"/>
          </a:xfrm>
          <a:prstGeom prst="rect">
            <a:avLst/>
          </a:prstGeom>
        </p:spPr>
      </p:pic>
      <p:sp>
        <p:nvSpPr>
          <p:cNvPr id="5" name="Text 1"/>
          <p:cNvSpPr/>
          <p:nvPr/>
        </p:nvSpPr>
        <p:spPr>
          <a:xfrm>
            <a:off x="793075" y="6452235"/>
            <a:ext cx="4957167" cy="619720"/>
          </a:xfrm>
          <a:prstGeom prst="rect">
            <a:avLst/>
          </a:prstGeom>
          <a:noFill/>
          <a:ln/>
        </p:spPr>
        <p:txBody>
          <a:bodyPr wrap="none" lIns="0" tIns="0" rIns="0" bIns="0" rtlCol="0" anchor="t"/>
          <a:lstStyle/>
          <a:p>
            <a:pPr algn="l" indent="0" marL="0">
              <a:lnSpc>
                <a:spcPts val="4850"/>
              </a:lnSpc>
              <a:buNone/>
            </a:pPr>
            <a:endParaRPr lang="en-US" sz="3900" dirty="0"/>
          </a:p>
        </p:txBody>
      </p:sp>
      <p:sp>
        <p:nvSpPr>
          <p:cNvPr id="6" name="Text 2"/>
          <p:cNvSpPr/>
          <p:nvPr/>
        </p:nvSpPr>
        <p:spPr>
          <a:xfrm>
            <a:off x="793075" y="7369373"/>
            <a:ext cx="13044249" cy="317183"/>
          </a:xfrm>
          <a:prstGeom prst="rect">
            <a:avLst/>
          </a:prstGeom>
          <a:noFill/>
          <a:ln/>
        </p:spPr>
        <p:txBody>
          <a:bodyPr wrap="none" lIns="0" tIns="0" rIns="0" bIns="0" rtlCol="0" anchor="t"/>
          <a:lstStyle/>
          <a:p>
            <a:pPr algn="l" indent="0" marL="0">
              <a:lnSpc>
                <a:spcPts val="2450"/>
              </a:lnSpc>
              <a:buNone/>
            </a:pP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3022044"/>
            <a:ext cx="808803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Libre Baskerville" pitchFamily="34" charset="0"/>
                <a:ea typeface="Libre Baskerville" pitchFamily="34" charset="-122"/>
                <a:cs typeface="Libre Baskerville" pitchFamily="34" charset="-120"/>
              </a:rPr>
              <a:t>Charles CABARRUS – Développeur backend / Intégrateur API</a:t>
            </a:r>
            <a:endParaRPr lang="en-US" sz="1950" dirty="0"/>
          </a:p>
        </p:txBody>
      </p:sp>
      <p:sp>
        <p:nvSpPr>
          <p:cNvPr id="3" name="Text 1"/>
          <p:cNvSpPr/>
          <p:nvPr/>
        </p:nvSpPr>
        <p:spPr>
          <a:xfrm>
            <a:off x="793790" y="372903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Développement du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backend</a:t>
            </a:r>
            <a:endParaRPr lang="en-US" sz="1550" dirty="0"/>
          </a:p>
        </p:txBody>
      </p:sp>
      <p:sp>
        <p:nvSpPr>
          <p:cNvPr id="4" name="Text 2"/>
          <p:cNvSpPr/>
          <p:nvPr/>
        </p:nvSpPr>
        <p:spPr>
          <a:xfrm>
            <a:off x="793790" y="411599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Développement du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chemin REST API</a:t>
            </a:r>
            <a:endParaRPr lang="en-US" sz="1550" dirty="0"/>
          </a:p>
        </p:txBody>
      </p:sp>
      <p:sp>
        <p:nvSpPr>
          <p:cNvPr id="5" name="Text 3"/>
          <p:cNvSpPr/>
          <p:nvPr/>
        </p:nvSpPr>
        <p:spPr>
          <a:xfrm>
            <a:off x="793790" y="450294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Participation à la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gestion des QR codes</a:t>
            </a:r>
            <a:endParaRPr lang="en-US" sz="1550" dirty="0"/>
          </a:p>
        </p:txBody>
      </p:sp>
      <p:sp>
        <p:nvSpPr>
          <p:cNvPr id="6" name="Text 4"/>
          <p:cNvSpPr/>
          <p:nvPr/>
        </p:nvSpPr>
        <p:spPr>
          <a:xfrm>
            <a:off x="793790" y="488989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Correction et optimisation du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code</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140625"/>
          </a:xfrm>
          <a:prstGeom prst="rect">
            <a:avLst/>
          </a:prstGeom>
        </p:spPr>
      </p:pic>
      <p:sp>
        <p:nvSpPr>
          <p:cNvPr id="3" name="Text 0"/>
          <p:cNvSpPr/>
          <p:nvPr/>
        </p:nvSpPr>
        <p:spPr>
          <a:xfrm>
            <a:off x="684967" y="2747963"/>
            <a:ext cx="4281368" cy="535186"/>
          </a:xfrm>
          <a:prstGeom prst="rect">
            <a:avLst/>
          </a:prstGeom>
          <a:noFill/>
          <a:ln/>
        </p:spPr>
        <p:txBody>
          <a:bodyPr wrap="none" lIns="0" tIns="0" rIns="0" bIns="0" rtlCol="0" anchor="t"/>
          <a:lstStyle/>
          <a:p>
            <a:pPr algn="l" indent="0" marL="0">
              <a:lnSpc>
                <a:spcPts val="4200"/>
              </a:lnSpc>
              <a:buNone/>
            </a:pPr>
            <a:r>
              <a:rPr lang="en-US" sz="3350" dirty="0">
                <a:solidFill>
                  <a:srgbClr val="403CCF"/>
                </a:solidFill>
                <a:latin typeface="Libre Baskerville" pitchFamily="34" charset="0"/>
                <a:ea typeface="Libre Baskerville" pitchFamily="34" charset="-122"/>
                <a:cs typeface="Libre Baskerville" pitchFamily="34" charset="-120"/>
              </a:rPr>
              <a:t>Rappel du Projet</a:t>
            </a:r>
            <a:endParaRPr lang="en-US" sz="3350" dirty="0"/>
          </a:p>
        </p:txBody>
      </p:sp>
      <p:sp>
        <p:nvSpPr>
          <p:cNvPr id="4" name="Text 1"/>
          <p:cNvSpPr/>
          <p:nvPr/>
        </p:nvSpPr>
        <p:spPr>
          <a:xfrm>
            <a:off x="684967" y="3539966"/>
            <a:ext cx="13260467" cy="547688"/>
          </a:xfrm>
          <a:prstGeom prst="rect">
            <a:avLst/>
          </a:prstGeom>
          <a:noFill/>
          <a:ln/>
        </p:spPr>
        <p:txBody>
          <a:bodyPr wrap="square" lIns="0" tIns="0" rIns="0" bIns="0" rtlCol="0" anchor="t"/>
          <a:lstStyle/>
          <a:p>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Le projet </a:t>
            </a:r>
            <a:pPr algn="l" indent="0" marL="0">
              <a:lnSpc>
                <a:spcPts val="2150"/>
              </a:lnSpc>
              <a:buNone/>
            </a:pPr>
            <a:r>
              <a:rPr lang="en-US" sz="1300" b="1" dirty="0">
                <a:solidFill>
                  <a:srgbClr val="49495A"/>
                </a:solidFill>
                <a:latin typeface="Open Sans" pitchFamily="34" charset="0"/>
                <a:ea typeface="Open Sans" pitchFamily="34" charset="-122"/>
                <a:cs typeface="Open Sans" pitchFamily="34" charset="-120"/>
              </a:rPr>
              <a:t>"Gestion automatisée des présences"</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 vise à remplacer les feuilles de présence papier par une solution numérique Web/Mobile sécurisée et performante.</a:t>
            </a:r>
            <a:pPr algn="l" indent="0" marL="0">
              <a:lnSpc>
                <a:spcPts val="2150"/>
              </a:lnSpc>
              <a:buNone/>
            </a:pP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Le système actuel, basé sur des documents papier, est </a:t>
            </a:r>
            <a:pPr algn="l" indent="0" marL="0">
              <a:lnSpc>
                <a:spcPts val="2150"/>
              </a:lnSpc>
              <a:buNone/>
            </a:pPr>
            <a:r>
              <a:rPr lang="en-US" sz="1300" b="1" dirty="0">
                <a:solidFill>
                  <a:srgbClr val="49495A"/>
                </a:solidFill>
                <a:latin typeface="Open Sans" pitchFamily="34" charset="0"/>
                <a:ea typeface="Open Sans" pitchFamily="34" charset="-122"/>
                <a:cs typeface="Open Sans" pitchFamily="34" charset="-120"/>
              </a:rPr>
              <a:t>sujet à des oublis, pertes</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 et implique une </a:t>
            </a:r>
            <a:pPr algn="l" indent="0" marL="0">
              <a:lnSpc>
                <a:spcPts val="2150"/>
              </a:lnSpc>
              <a:buNone/>
            </a:pPr>
            <a:r>
              <a:rPr lang="en-US" sz="1300" b="1" dirty="0">
                <a:solidFill>
                  <a:srgbClr val="49495A"/>
                </a:solidFill>
                <a:latin typeface="Open Sans" pitchFamily="34" charset="0"/>
                <a:ea typeface="Open Sans" pitchFamily="34" charset="-122"/>
                <a:cs typeface="Open Sans" pitchFamily="34" charset="-120"/>
              </a:rPr>
              <a:t>vérification manuelle chronophage</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a:t>
            </a:r>
            <a:endParaRPr lang="en-US" sz="1300" dirty="0"/>
          </a:p>
        </p:txBody>
      </p:sp>
      <p:sp>
        <p:nvSpPr>
          <p:cNvPr id="5" name="Text 2"/>
          <p:cNvSpPr/>
          <p:nvPr/>
        </p:nvSpPr>
        <p:spPr>
          <a:xfrm>
            <a:off x="684967" y="4280297"/>
            <a:ext cx="13260467" cy="273844"/>
          </a:xfrm>
          <a:prstGeom prst="rect">
            <a:avLst/>
          </a:prstGeom>
          <a:noFill/>
          <a:ln/>
        </p:spPr>
        <p:txBody>
          <a:bodyPr wrap="none" lIns="0" tIns="0" rIns="0" bIns="0" rtlCol="0" anchor="t"/>
          <a:lstStyle/>
          <a:p>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Cette nouvelle solution a pour objectifs :</a:t>
            </a:r>
            <a:endParaRPr lang="en-US" sz="1300" dirty="0"/>
          </a:p>
        </p:txBody>
      </p:sp>
      <p:sp>
        <p:nvSpPr>
          <p:cNvPr id="6" name="Text 3"/>
          <p:cNvSpPr/>
          <p:nvPr/>
        </p:nvSpPr>
        <p:spPr>
          <a:xfrm>
            <a:off x="684967" y="4746784"/>
            <a:ext cx="13260467" cy="273844"/>
          </a:xfrm>
          <a:prstGeom prst="rect">
            <a:avLst/>
          </a:prstGeom>
          <a:noFill/>
          <a:ln/>
        </p:spPr>
        <p:txBody>
          <a:bodyPr wrap="none" lIns="0" tIns="0" rIns="0" bIns="0" rtlCol="0" anchor="t"/>
          <a:lstStyle/>
          <a:p>
            <a:pPr algn="l" marL="342900" indent="-342900">
              <a:lnSpc>
                <a:spcPts val="2150"/>
              </a:lnSpc>
              <a:buSzPct val="100000"/>
              <a:buChar char="•"/>
            </a:pPr>
            <a:r>
              <a:rPr lang="en-US" sz="1300" b="1" dirty="0">
                <a:solidFill>
                  <a:srgbClr val="49495A"/>
                </a:solidFill>
                <a:latin typeface="Open Sans" pitchFamily="34" charset="0"/>
                <a:ea typeface="Open Sans" pitchFamily="34" charset="-122"/>
                <a:cs typeface="Open Sans" pitchFamily="34" charset="-120"/>
              </a:rPr>
              <a:t>D’automatiser et sécuriser</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 la saisie et le suivi des présences,</a:t>
            </a:r>
            <a:endParaRPr lang="en-US" sz="1300" dirty="0"/>
          </a:p>
        </p:txBody>
      </p:sp>
      <p:sp>
        <p:nvSpPr>
          <p:cNvPr id="7" name="Text 4"/>
          <p:cNvSpPr/>
          <p:nvPr/>
        </p:nvSpPr>
        <p:spPr>
          <a:xfrm>
            <a:off x="684967" y="5080516"/>
            <a:ext cx="13260467" cy="273844"/>
          </a:xfrm>
          <a:prstGeom prst="rect">
            <a:avLst/>
          </a:prstGeom>
          <a:noFill/>
          <a:ln/>
        </p:spPr>
        <p:txBody>
          <a:bodyPr wrap="none" lIns="0" tIns="0" rIns="0" bIns="0" rtlCol="0" anchor="t"/>
          <a:lstStyle/>
          <a:p>
            <a:pPr algn="l" marL="342900" indent="-342900">
              <a:lnSpc>
                <a:spcPts val="2150"/>
              </a:lnSpc>
              <a:buSzPct val="100000"/>
              <a:buChar char="•"/>
            </a:pPr>
            <a:r>
              <a:rPr lang="en-US" sz="1300" b="1" dirty="0">
                <a:solidFill>
                  <a:srgbClr val="49495A"/>
                </a:solidFill>
                <a:latin typeface="Open Sans" pitchFamily="34" charset="0"/>
                <a:ea typeface="Open Sans" pitchFamily="34" charset="-122"/>
                <a:cs typeface="Open Sans" pitchFamily="34" charset="-120"/>
              </a:rPr>
              <a:t>D’éliminer le papier</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 et les </a:t>
            </a:r>
            <a:pPr algn="l" indent="0" marL="0">
              <a:lnSpc>
                <a:spcPts val="2150"/>
              </a:lnSpc>
              <a:buNone/>
            </a:pPr>
            <a:r>
              <a:rPr lang="en-US" sz="1300" b="1" dirty="0">
                <a:solidFill>
                  <a:srgbClr val="49495A"/>
                </a:solidFill>
                <a:latin typeface="Open Sans" pitchFamily="34" charset="0"/>
                <a:ea typeface="Open Sans" pitchFamily="34" charset="-122"/>
                <a:cs typeface="Open Sans" pitchFamily="34" charset="-120"/>
              </a:rPr>
              <a:t>erreurs humaines</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a:t>
            </a:r>
            <a:endParaRPr lang="en-US" sz="1300" dirty="0"/>
          </a:p>
        </p:txBody>
      </p:sp>
      <p:sp>
        <p:nvSpPr>
          <p:cNvPr id="8" name="Text 5"/>
          <p:cNvSpPr/>
          <p:nvPr/>
        </p:nvSpPr>
        <p:spPr>
          <a:xfrm>
            <a:off x="684967" y="5414248"/>
            <a:ext cx="13260467" cy="273844"/>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49495A"/>
                </a:solidFill>
                <a:latin typeface="Open Sans" pitchFamily="34" charset="0"/>
                <a:ea typeface="Open Sans" pitchFamily="34" charset="-122"/>
                <a:cs typeface="Open Sans" pitchFamily="34" charset="-120"/>
              </a:rPr>
              <a:t>De </a:t>
            </a:r>
            <a:pPr algn="l" indent="0" marL="0">
              <a:lnSpc>
                <a:spcPts val="2150"/>
              </a:lnSpc>
              <a:buNone/>
            </a:pPr>
            <a:r>
              <a:rPr lang="en-US" sz="1300" b="1" dirty="0">
                <a:solidFill>
                  <a:srgbClr val="49495A"/>
                </a:solidFill>
                <a:latin typeface="Open Sans" pitchFamily="34" charset="0"/>
                <a:ea typeface="Open Sans" pitchFamily="34" charset="-122"/>
                <a:cs typeface="Open Sans" pitchFamily="34" charset="-120"/>
              </a:rPr>
              <a:t>simplifier la vérification des données</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 pour le CFA.</a:t>
            </a:r>
            <a:endParaRPr lang="en-US" sz="1300" dirty="0"/>
          </a:p>
        </p:txBody>
      </p:sp>
      <p:sp>
        <p:nvSpPr>
          <p:cNvPr id="9" name="Text 6"/>
          <p:cNvSpPr/>
          <p:nvPr/>
        </p:nvSpPr>
        <p:spPr>
          <a:xfrm>
            <a:off x="684967" y="5880735"/>
            <a:ext cx="13260467" cy="273844"/>
          </a:xfrm>
          <a:prstGeom prst="rect">
            <a:avLst/>
          </a:prstGeom>
          <a:noFill/>
          <a:ln/>
        </p:spPr>
        <p:txBody>
          <a:bodyPr wrap="none" lIns="0" tIns="0" rIns="0" bIns="0" rtlCol="0" anchor="t"/>
          <a:lstStyle/>
          <a:p>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Les </a:t>
            </a:r>
            <a:pPr algn="l" indent="0" marL="0">
              <a:lnSpc>
                <a:spcPts val="2150"/>
              </a:lnSpc>
              <a:buNone/>
            </a:pPr>
            <a:r>
              <a:rPr lang="en-US" sz="1300" b="1" dirty="0">
                <a:solidFill>
                  <a:srgbClr val="49495A"/>
                </a:solidFill>
                <a:latin typeface="Open Sans" pitchFamily="34" charset="0"/>
                <a:ea typeface="Open Sans" pitchFamily="34" charset="-122"/>
                <a:cs typeface="Open Sans" pitchFamily="34" charset="-120"/>
              </a:rPr>
              <a:t>fonctionnalités attendues</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 :</a:t>
            </a:r>
            <a:endParaRPr lang="en-US" sz="1300" dirty="0"/>
          </a:p>
        </p:txBody>
      </p:sp>
      <p:sp>
        <p:nvSpPr>
          <p:cNvPr id="10" name="Text 7"/>
          <p:cNvSpPr/>
          <p:nvPr/>
        </p:nvSpPr>
        <p:spPr>
          <a:xfrm>
            <a:off x="684967" y="6347222"/>
            <a:ext cx="13260467" cy="273844"/>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49495A"/>
                </a:solidFill>
                <a:latin typeface="Open Sans" pitchFamily="34" charset="0"/>
                <a:ea typeface="Open Sans" pitchFamily="34" charset="-122"/>
                <a:cs typeface="Open Sans" pitchFamily="34" charset="-120"/>
              </a:rPr>
              <a:t>Application </a:t>
            </a:r>
            <a:pPr algn="l" indent="0" marL="0">
              <a:lnSpc>
                <a:spcPts val="2150"/>
              </a:lnSpc>
              <a:buNone/>
            </a:pPr>
            <a:r>
              <a:rPr lang="en-US" sz="1300" b="1" dirty="0">
                <a:solidFill>
                  <a:srgbClr val="49495A"/>
                </a:solidFill>
                <a:latin typeface="Open Sans" pitchFamily="34" charset="0"/>
                <a:ea typeface="Open Sans" pitchFamily="34" charset="-122"/>
                <a:cs typeface="Open Sans" pitchFamily="34" charset="-120"/>
              </a:rPr>
              <a:t>Web et/ou Mobile</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a:t>
            </a:r>
            <a:endParaRPr lang="en-US" sz="1300" dirty="0"/>
          </a:p>
        </p:txBody>
      </p:sp>
      <p:sp>
        <p:nvSpPr>
          <p:cNvPr id="11" name="Text 8"/>
          <p:cNvSpPr/>
          <p:nvPr/>
        </p:nvSpPr>
        <p:spPr>
          <a:xfrm>
            <a:off x="684967" y="6680954"/>
            <a:ext cx="13260467" cy="273844"/>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49495A"/>
                </a:solidFill>
                <a:latin typeface="Open Sans" pitchFamily="34" charset="0"/>
                <a:ea typeface="Open Sans" pitchFamily="34" charset="-122"/>
                <a:cs typeface="Open Sans" pitchFamily="34" charset="-120"/>
              </a:rPr>
              <a:t>Enregistrement des présences via </a:t>
            </a:r>
            <a:pPr algn="l" indent="0" marL="0">
              <a:lnSpc>
                <a:spcPts val="2150"/>
              </a:lnSpc>
              <a:buNone/>
            </a:pPr>
            <a:r>
              <a:rPr lang="en-US" sz="1300" b="1" dirty="0">
                <a:solidFill>
                  <a:srgbClr val="49495A"/>
                </a:solidFill>
                <a:latin typeface="Open Sans" pitchFamily="34" charset="0"/>
                <a:ea typeface="Open Sans" pitchFamily="34" charset="-122"/>
                <a:cs typeface="Open Sans" pitchFamily="34" charset="-120"/>
              </a:rPr>
              <a:t>QR Code ou NFC</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a:t>
            </a:r>
            <a:endParaRPr lang="en-US" sz="1300" dirty="0"/>
          </a:p>
        </p:txBody>
      </p:sp>
      <p:sp>
        <p:nvSpPr>
          <p:cNvPr id="12" name="Text 9"/>
          <p:cNvSpPr/>
          <p:nvPr/>
        </p:nvSpPr>
        <p:spPr>
          <a:xfrm>
            <a:off x="684967" y="7014686"/>
            <a:ext cx="13260467" cy="273844"/>
          </a:xfrm>
          <a:prstGeom prst="rect">
            <a:avLst/>
          </a:prstGeom>
          <a:noFill/>
          <a:ln/>
        </p:spPr>
        <p:txBody>
          <a:bodyPr wrap="none" lIns="0" tIns="0" rIns="0" bIns="0" rtlCol="0" anchor="t"/>
          <a:lstStyle/>
          <a:p>
            <a:pPr algn="l" marL="342900" indent="-342900">
              <a:lnSpc>
                <a:spcPts val="2150"/>
              </a:lnSpc>
              <a:buSzPct val="100000"/>
              <a:buChar char="•"/>
            </a:pPr>
            <a:r>
              <a:rPr lang="en-US" sz="1300" dirty="0">
                <a:solidFill>
                  <a:srgbClr val="49495A"/>
                </a:solidFill>
                <a:latin typeface="Open Sans" pitchFamily="34" charset="0"/>
                <a:ea typeface="Open Sans" pitchFamily="34" charset="-122"/>
                <a:cs typeface="Open Sans" pitchFamily="34" charset="-120"/>
              </a:rPr>
              <a:t>Interfaces adaptées aux rôles (</a:t>
            </a:r>
            <a:pPr algn="l" indent="0" marL="0">
              <a:lnSpc>
                <a:spcPts val="2150"/>
              </a:lnSpc>
              <a:buNone/>
            </a:pPr>
            <a:r>
              <a:rPr lang="en-US" sz="1300" b="1" dirty="0">
                <a:solidFill>
                  <a:srgbClr val="49495A"/>
                </a:solidFill>
                <a:latin typeface="Open Sans" pitchFamily="34" charset="0"/>
                <a:ea typeface="Open Sans" pitchFamily="34" charset="-122"/>
                <a:cs typeface="Open Sans" pitchFamily="34" charset="-120"/>
              </a:rPr>
              <a:t>étudiants</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 </a:t>
            </a:r>
            <a:pPr algn="l" indent="0" marL="0">
              <a:lnSpc>
                <a:spcPts val="2150"/>
              </a:lnSpc>
              <a:buNone/>
            </a:pPr>
            <a:r>
              <a:rPr lang="en-US" sz="1300" b="1" dirty="0">
                <a:solidFill>
                  <a:srgbClr val="49495A"/>
                </a:solidFill>
                <a:latin typeface="Open Sans" pitchFamily="34" charset="0"/>
                <a:ea typeface="Open Sans" pitchFamily="34" charset="-122"/>
                <a:cs typeface="Open Sans" pitchFamily="34" charset="-120"/>
              </a:rPr>
              <a:t>enseignants</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 </a:t>
            </a:r>
            <a:pPr algn="l" indent="0" marL="0">
              <a:lnSpc>
                <a:spcPts val="2150"/>
              </a:lnSpc>
              <a:buNone/>
            </a:pPr>
            <a:r>
              <a:rPr lang="en-US" sz="1300" b="1" dirty="0">
                <a:solidFill>
                  <a:srgbClr val="49495A"/>
                </a:solidFill>
                <a:latin typeface="Open Sans" pitchFamily="34" charset="0"/>
                <a:ea typeface="Open Sans" pitchFamily="34" charset="-122"/>
                <a:cs typeface="Open Sans" pitchFamily="34" charset="-120"/>
              </a:rPr>
              <a:t>CFA</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a:t>
            </a:r>
            <a:endParaRPr lang="en-US" sz="1300" dirty="0"/>
          </a:p>
        </p:txBody>
      </p:sp>
      <p:sp>
        <p:nvSpPr>
          <p:cNvPr id="13" name="Text 10"/>
          <p:cNvSpPr/>
          <p:nvPr/>
        </p:nvSpPr>
        <p:spPr>
          <a:xfrm>
            <a:off x="684967" y="7348418"/>
            <a:ext cx="13260467" cy="273844"/>
          </a:xfrm>
          <a:prstGeom prst="rect">
            <a:avLst/>
          </a:prstGeom>
          <a:noFill/>
          <a:ln/>
        </p:spPr>
        <p:txBody>
          <a:bodyPr wrap="none" lIns="0" tIns="0" rIns="0" bIns="0" rtlCol="0" anchor="t"/>
          <a:lstStyle/>
          <a:p>
            <a:pPr algn="l" marL="342900" indent="-342900">
              <a:lnSpc>
                <a:spcPts val="2150"/>
              </a:lnSpc>
              <a:buSzPct val="100000"/>
              <a:buChar char="•"/>
            </a:pPr>
            <a:r>
              <a:rPr lang="en-US" sz="1300" b="1" dirty="0">
                <a:solidFill>
                  <a:srgbClr val="49495A"/>
                </a:solidFill>
                <a:latin typeface="Open Sans" pitchFamily="34" charset="0"/>
                <a:ea typeface="Open Sans" pitchFamily="34" charset="-122"/>
                <a:cs typeface="Open Sans" pitchFamily="34" charset="-120"/>
              </a:rPr>
              <a:t>Tableau de bord</a:t>
            </a:r>
            <a:pPr algn="l" indent="0" marL="0">
              <a:lnSpc>
                <a:spcPts val="2150"/>
              </a:lnSpc>
              <a:buNone/>
            </a:pPr>
            <a:r>
              <a:rPr lang="en-US" sz="1300" dirty="0">
                <a:solidFill>
                  <a:srgbClr val="49495A"/>
                </a:solidFill>
                <a:latin typeface="Open Sans" pitchFamily="34" charset="0"/>
                <a:ea typeface="Open Sans" pitchFamily="34" charset="-122"/>
                <a:cs typeface="Open Sans" pitchFamily="34" charset="-120"/>
              </a:rPr>
              <a:t> interactif avec historique et alertes.</a:t>
            </a:r>
            <a:endParaRPr lang="en-US" sz="13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93790" y="1958816"/>
            <a:ext cx="4961811" cy="620078"/>
          </a:xfrm>
          <a:prstGeom prst="rect">
            <a:avLst/>
          </a:prstGeom>
          <a:noFill/>
          <a:ln/>
        </p:spPr>
        <p:txBody>
          <a:bodyPr wrap="none" lIns="0" tIns="0" rIns="0" bIns="0" rtlCol="0" anchor="t"/>
          <a:lstStyle/>
          <a:p>
            <a:pPr algn="l" indent="0" marL="0">
              <a:lnSpc>
                <a:spcPts val="4850"/>
              </a:lnSpc>
              <a:buNone/>
            </a:pPr>
            <a:endParaRPr lang="en-US" sz="3900" dirty="0"/>
          </a:p>
        </p:txBody>
      </p:sp>
      <p:pic>
        <p:nvPicPr>
          <p:cNvPr id="3" name="Image 0" descr="preencoded.png">    </p:cNvPr>
          <p:cNvPicPr>
            <a:picLocks noChangeAspect="1"/>
          </p:cNvPicPr>
          <p:nvPr/>
        </p:nvPicPr>
        <p:blipFill>
          <a:blip r:embed="rId1"/>
          <a:stretch>
            <a:fillRect/>
          </a:stretch>
        </p:blipFill>
        <p:spPr>
          <a:xfrm>
            <a:off x="801410" y="3104436"/>
            <a:ext cx="4127659" cy="2977039"/>
          </a:xfrm>
          <a:prstGeom prst="rect">
            <a:avLst/>
          </a:prstGeom>
        </p:spPr>
      </p:pic>
      <p:pic>
        <p:nvPicPr>
          <p:cNvPr id="4" name="Image 1" descr="preencoded.png">    </p:cNvPr>
          <p:cNvPicPr>
            <a:picLocks noChangeAspect="1"/>
          </p:cNvPicPr>
          <p:nvPr/>
        </p:nvPicPr>
        <p:blipFill>
          <a:blip r:embed="rId2"/>
          <a:stretch>
            <a:fillRect/>
          </a:stretch>
        </p:blipFill>
        <p:spPr>
          <a:xfrm>
            <a:off x="5087779" y="3104436"/>
            <a:ext cx="5363051" cy="2977039"/>
          </a:xfrm>
          <a:prstGeom prst="rect">
            <a:avLst/>
          </a:prstGeom>
        </p:spPr>
      </p:pic>
      <p:pic>
        <p:nvPicPr>
          <p:cNvPr id="5" name="Image 2" descr="preencoded.png">    </p:cNvPr>
          <p:cNvPicPr>
            <a:picLocks noChangeAspect="1"/>
          </p:cNvPicPr>
          <p:nvPr/>
        </p:nvPicPr>
        <p:blipFill>
          <a:blip r:embed="rId3"/>
          <a:stretch>
            <a:fillRect/>
          </a:stretch>
        </p:blipFill>
        <p:spPr>
          <a:xfrm>
            <a:off x="10609540" y="3104436"/>
            <a:ext cx="3219569" cy="297703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3022044"/>
            <a:ext cx="8850868"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Libre Baskerville" pitchFamily="34" charset="0"/>
                <a:ea typeface="Libre Baskerville" pitchFamily="34" charset="-122"/>
                <a:cs typeface="Libre Baskerville" pitchFamily="34" charset="-120"/>
              </a:rPr>
              <a:t>Maelle JAPPONT – Développeuse frontend / Testeuse fonctionnelle</a:t>
            </a:r>
            <a:endParaRPr lang="en-US" sz="1950" dirty="0"/>
          </a:p>
        </p:txBody>
      </p:sp>
      <p:sp>
        <p:nvSpPr>
          <p:cNvPr id="3" name="Text 1"/>
          <p:cNvSpPr/>
          <p:nvPr/>
        </p:nvSpPr>
        <p:spPr>
          <a:xfrm>
            <a:off x="793790" y="3729038"/>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Mise en œuvre de l’</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interface utilisateur</a:t>
            </a:r>
            <a:endParaRPr lang="en-US" sz="1550" dirty="0"/>
          </a:p>
        </p:txBody>
      </p:sp>
      <p:sp>
        <p:nvSpPr>
          <p:cNvPr id="4" name="Text 2"/>
          <p:cNvSpPr/>
          <p:nvPr/>
        </p:nvSpPr>
        <p:spPr>
          <a:xfrm>
            <a:off x="793790" y="4115991"/>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Réalisation des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tests utilisateurs</a:t>
            </a:r>
            <a:endParaRPr lang="en-US" sz="1550" dirty="0"/>
          </a:p>
        </p:txBody>
      </p:sp>
      <p:sp>
        <p:nvSpPr>
          <p:cNvPr id="5" name="Text 3"/>
          <p:cNvSpPr/>
          <p:nvPr/>
        </p:nvSpPr>
        <p:spPr>
          <a:xfrm>
            <a:off x="793790" y="4502944"/>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Amélioration de l’</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ergonomie</a:t>
            </a:r>
            <a:pPr algn="l" indent="0" marL="0">
              <a:lnSpc>
                <a:spcPts val="2500"/>
              </a:lnSpc>
              <a:buNone/>
            </a:pPr>
            <a:r>
              <a:rPr lang="en-US" sz="1550" dirty="0">
                <a:solidFill>
                  <a:srgbClr val="000000"/>
                </a:solidFill>
                <a:latin typeface="Open Sans" pitchFamily="34" charset="0"/>
                <a:ea typeface="Open Sans" pitchFamily="34" charset="-122"/>
                <a:cs typeface="Open Sans" pitchFamily="34" charset="-120"/>
              </a:rPr>
              <a:t> et du parcours utilisateur</a:t>
            </a:r>
            <a:endParaRPr lang="en-US" sz="1550" dirty="0"/>
          </a:p>
        </p:txBody>
      </p:sp>
      <p:sp>
        <p:nvSpPr>
          <p:cNvPr id="6" name="Text 4"/>
          <p:cNvSpPr/>
          <p:nvPr/>
        </p:nvSpPr>
        <p:spPr>
          <a:xfrm>
            <a:off x="793790" y="4889897"/>
            <a:ext cx="13042821" cy="317540"/>
          </a:xfrm>
          <a:prstGeom prst="rect">
            <a:avLst/>
          </a:prstGeom>
          <a:noFill/>
          <a:ln/>
        </p:spPr>
        <p:txBody>
          <a:bodyPr wrap="none" lIns="0" tIns="0" rIns="0" bIns="0" rtlCol="0" anchor="t"/>
          <a:lstStyle/>
          <a:p>
            <a:pPr algn="l" marL="342900" indent="-342900">
              <a:lnSpc>
                <a:spcPts val="2500"/>
              </a:lnSpc>
              <a:buSzPct val="100000"/>
              <a:buChar char="•"/>
            </a:pPr>
            <a:r>
              <a:rPr lang="en-US" sz="1550" dirty="0">
                <a:solidFill>
                  <a:srgbClr val="000000"/>
                </a:solidFill>
                <a:latin typeface="Open Sans" pitchFamily="34" charset="0"/>
                <a:ea typeface="Open Sans" pitchFamily="34" charset="-122"/>
                <a:cs typeface="Open Sans" pitchFamily="34" charset="-120"/>
              </a:rPr>
              <a:t>Préparation de la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soutenance finale</a:t>
            </a:r>
            <a:pPr algn="l" indent="0" marL="0">
              <a:lnSpc>
                <a:spcPts val="2500"/>
              </a:lnSpc>
              <a:buNone/>
            </a:pPr>
            <a:r>
              <a:rPr lang="en-US" sz="1550" dirty="0">
                <a:solidFill>
                  <a:srgbClr val="000000"/>
                </a:solidFill>
                <a:latin typeface="Open Sans" pitchFamily="34" charset="0"/>
                <a:ea typeface="Open Sans" pitchFamily="34" charset="-122"/>
                <a:cs typeface="Open Sans" pitchFamily="34" charset="-120"/>
              </a:rPr>
              <a:t> et des </a:t>
            </a:r>
            <a:pPr algn="l" indent="0" marL="0">
              <a:lnSpc>
                <a:spcPts val="2500"/>
              </a:lnSpc>
              <a:buNone/>
            </a:pPr>
            <a:r>
              <a:rPr lang="en-US" sz="1550" b="1" dirty="0">
                <a:solidFill>
                  <a:srgbClr val="000000"/>
                </a:solidFill>
                <a:latin typeface="Open Sans" pitchFamily="34" charset="0"/>
                <a:ea typeface="Open Sans" pitchFamily="34" charset="-122"/>
                <a:cs typeface="Open Sans" pitchFamily="34" charset="-120"/>
              </a:rPr>
              <a:t>livrables</a:t>
            </a:r>
            <a:endParaRPr lang="en-US" sz="15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660321" y="1511141"/>
            <a:ext cx="4357092" cy="515898"/>
          </a:xfrm>
          <a:prstGeom prst="rect">
            <a:avLst/>
          </a:prstGeom>
          <a:noFill/>
          <a:ln/>
        </p:spPr>
        <p:txBody>
          <a:bodyPr wrap="none" lIns="0" tIns="0" rIns="0" bIns="0" rtlCol="0" anchor="t"/>
          <a:lstStyle/>
          <a:p>
            <a:pPr algn="l" indent="0" marL="0">
              <a:lnSpc>
                <a:spcPts val="4050"/>
              </a:lnSpc>
              <a:buNone/>
            </a:pPr>
            <a:r>
              <a:rPr lang="en-US" sz="3200" dirty="0">
                <a:solidFill>
                  <a:srgbClr val="403CCF"/>
                </a:solidFill>
                <a:latin typeface="Libre Baskerville" pitchFamily="34" charset="0"/>
                <a:ea typeface="Libre Baskerville" pitchFamily="34" charset="-122"/>
                <a:cs typeface="Libre Baskerville" pitchFamily="34" charset="-120"/>
              </a:rPr>
              <a:t>Images de l'interface</a:t>
            </a:r>
            <a:endParaRPr lang="en-US" sz="3200" dirty="0"/>
          </a:p>
        </p:txBody>
      </p:sp>
      <p:pic>
        <p:nvPicPr>
          <p:cNvPr id="3" name="Image 0" descr="preencoded.png">    </p:cNvPr>
          <p:cNvPicPr>
            <a:picLocks noChangeAspect="1"/>
          </p:cNvPicPr>
          <p:nvPr/>
        </p:nvPicPr>
        <p:blipFill>
          <a:blip r:embed="rId1"/>
          <a:stretch>
            <a:fillRect/>
          </a:stretch>
        </p:blipFill>
        <p:spPr>
          <a:xfrm>
            <a:off x="667941" y="2465546"/>
            <a:ext cx="4198263" cy="1981081"/>
          </a:xfrm>
          <a:prstGeom prst="rect">
            <a:avLst/>
          </a:prstGeom>
        </p:spPr>
      </p:pic>
      <p:pic>
        <p:nvPicPr>
          <p:cNvPr id="4" name="Image 1" descr="preencoded.png">    </p:cNvPr>
          <p:cNvPicPr>
            <a:picLocks noChangeAspect="1"/>
          </p:cNvPicPr>
          <p:nvPr/>
        </p:nvPicPr>
        <p:blipFill>
          <a:blip r:embed="rId2"/>
          <a:stretch>
            <a:fillRect/>
          </a:stretch>
        </p:blipFill>
        <p:spPr>
          <a:xfrm>
            <a:off x="4998244" y="2465546"/>
            <a:ext cx="4252674" cy="1981081"/>
          </a:xfrm>
          <a:prstGeom prst="rect">
            <a:avLst/>
          </a:prstGeom>
        </p:spPr>
      </p:pic>
      <p:pic>
        <p:nvPicPr>
          <p:cNvPr id="5" name="Image 2" descr="preencoded.png">    </p:cNvPr>
          <p:cNvPicPr>
            <a:picLocks noChangeAspect="1"/>
          </p:cNvPicPr>
          <p:nvPr/>
        </p:nvPicPr>
        <p:blipFill>
          <a:blip r:embed="rId3"/>
          <a:stretch>
            <a:fillRect/>
          </a:stretch>
        </p:blipFill>
        <p:spPr>
          <a:xfrm>
            <a:off x="9382958" y="2465546"/>
            <a:ext cx="4579620" cy="1981081"/>
          </a:xfrm>
          <a:prstGeom prst="rect">
            <a:avLst/>
          </a:prstGeom>
        </p:spPr>
      </p:pic>
      <p:pic>
        <p:nvPicPr>
          <p:cNvPr id="6" name="Image 3" descr="preencoded.png">    </p:cNvPr>
          <p:cNvPicPr>
            <a:picLocks noChangeAspect="1"/>
          </p:cNvPicPr>
          <p:nvPr/>
        </p:nvPicPr>
        <p:blipFill>
          <a:blip r:embed="rId4"/>
          <a:stretch>
            <a:fillRect/>
          </a:stretch>
        </p:blipFill>
        <p:spPr>
          <a:xfrm>
            <a:off x="667941" y="4578668"/>
            <a:ext cx="6665476" cy="1981081"/>
          </a:xfrm>
          <a:prstGeom prst="rect">
            <a:avLst/>
          </a:prstGeom>
        </p:spPr>
      </p:pic>
      <p:pic>
        <p:nvPicPr>
          <p:cNvPr id="7" name="Image 4" descr="preencoded.png">    </p:cNvPr>
          <p:cNvPicPr>
            <a:picLocks noChangeAspect="1"/>
          </p:cNvPicPr>
          <p:nvPr/>
        </p:nvPicPr>
        <p:blipFill>
          <a:blip r:embed="rId5"/>
          <a:stretch>
            <a:fillRect/>
          </a:stretch>
        </p:blipFill>
        <p:spPr>
          <a:xfrm>
            <a:off x="7465457" y="4578668"/>
            <a:ext cx="6497003" cy="198108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4102894" y="3447574"/>
            <a:ext cx="6424493" cy="620078"/>
          </a:xfrm>
          <a:prstGeom prst="rect">
            <a:avLst/>
          </a:prstGeom>
          <a:noFill/>
          <a:ln/>
        </p:spPr>
        <p:txBody>
          <a:bodyPr wrap="none" lIns="0" tIns="0" rIns="0" bIns="0" rtlCol="0" anchor="t"/>
          <a:lstStyle/>
          <a:p>
            <a:pPr algn="ctr" indent="0" marL="0">
              <a:lnSpc>
                <a:spcPts val="4850"/>
              </a:lnSpc>
              <a:buNone/>
            </a:pPr>
            <a:r>
              <a:rPr lang="en-US" sz="3900" dirty="0">
                <a:solidFill>
                  <a:srgbClr val="000000"/>
                </a:solidFill>
                <a:latin typeface="Libre Baskerville" pitchFamily="34" charset="0"/>
                <a:ea typeface="Libre Baskerville" pitchFamily="34" charset="-122"/>
                <a:cs typeface="Libre Baskerville" pitchFamily="34" charset="-120"/>
              </a:rPr>
              <a:t>Merci de votre attention !</a:t>
            </a:r>
            <a:endParaRPr lang="en-US" sz="3900" dirty="0"/>
          </a:p>
        </p:txBody>
      </p:sp>
      <p:sp>
        <p:nvSpPr>
          <p:cNvPr id="3" name="Text 1"/>
          <p:cNvSpPr/>
          <p:nvPr/>
        </p:nvSpPr>
        <p:spPr>
          <a:xfrm>
            <a:off x="793790" y="4464487"/>
            <a:ext cx="13042821" cy="317540"/>
          </a:xfrm>
          <a:prstGeom prst="rect">
            <a:avLst/>
          </a:prstGeom>
          <a:noFill/>
          <a:ln/>
        </p:spPr>
        <p:txBody>
          <a:bodyPr wrap="none" lIns="0" tIns="0" rIns="0" bIns="0" rtlCol="0" anchor="t"/>
          <a:lstStyle/>
          <a:p>
            <a:pPr algn="ctr" indent="0" marL="0">
              <a:lnSpc>
                <a:spcPts val="2500"/>
              </a:lnSpc>
              <a:buNone/>
            </a:pPr>
            <a:endParaRPr lang="en-US" sz="15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909173"/>
            <a:ext cx="5379125" cy="620078"/>
          </a:xfrm>
          <a:prstGeom prst="rect">
            <a:avLst/>
          </a:prstGeom>
          <a:noFill/>
          <a:ln/>
        </p:spPr>
        <p:txBody>
          <a:bodyPr wrap="none" lIns="0" tIns="0" rIns="0" bIns="0" rtlCol="0" anchor="t"/>
          <a:lstStyle/>
          <a:p>
            <a:pPr algn="l" indent="0" marL="0">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Éléments de Cadrage</a:t>
            </a:r>
            <a:endParaRPr lang="en-US" sz="3900" dirty="0"/>
          </a:p>
        </p:txBody>
      </p:sp>
      <p:sp>
        <p:nvSpPr>
          <p:cNvPr id="4" name="Text 1"/>
          <p:cNvSpPr/>
          <p:nvPr/>
        </p:nvSpPr>
        <p:spPr>
          <a:xfrm>
            <a:off x="793790" y="3826907"/>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Le projet se déroulera sur une durée de 4 semaines, avec une date de démarrage fixée au 10 juin 2025 et une date de clôture au 4 juillet 2025.</a:t>
            </a:r>
            <a:endParaRPr lang="en-US" sz="1550" dirty="0"/>
          </a:p>
        </p:txBody>
      </p:sp>
      <p:sp>
        <p:nvSpPr>
          <p:cNvPr id="5" name="Text 2"/>
          <p:cNvSpPr/>
          <p:nvPr/>
        </p:nvSpPr>
        <p:spPr>
          <a:xfrm>
            <a:off x="793790" y="4685228"/>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Le comité de pilotage est composé de Noah ANZALA, Charle CABARRUS, Alex COUTTÉ-PÉROUMAL, Maelle JAPPONT, et Axel HERMITE.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674965" y="466487"/>
            <a:ext cx="4218503" cy="527209"/>
          </a:xfrm>
          <a:prstGeom prst="rect">
            <a:avLst/>
          </a:prstGeom>
          <a:noFill/>
          <a:ln/>
        </p:spPr>
        <p:txBody>
          <a:bodyPr wrap="none" lIns="0" tIns="0" rIns="0" bIns="0" rtlCol="0" anchor="t"/>
          <a:lstStyle/>
          <a:p>
            <a:pPr algn="l" indent="0" marL="0">
              <a:lnSpc>
                <a:spcPts val="4150"/>
              </a:lnSpc>
              <a:buNone/>
            </a:pPr>
            <a:r>
              <a:rPr lang="en-US" sz="3300" dirty="0">
                <a:solidFill>
                  <a:srgbClr val="403CCF"/>
                </a:solidFill>
                <a:latin typeface="Libre Baskerville" pitchFamily="34" charset="0"/>
                <a:ea typeface="Libre Baskerville" pitchFamily="34" charset="-122"/>
                <a:cs typeface="Libre Baskerville" pitchFamily="34" charset="-120"/>
              </a:rPr>
              <a:t>Planning du Projet</a:t>
            </a:r>
            <a:endParaRPr lang="en-US" sz="3300" dirty="0"/>
          </a:p>
        </p:txBody>
      </p:sp>
      <p:sp>
        <p:nvSpPr>
          <p:cNvPr id="3" name="Text 1"/>
          <p:cNvSpPr/>
          <p:nvPr/>
        </p:nvSpPr>
        <p:spPr>
          <a:xfrm>
            <a:off x="674965" y="1246703"/>
            <a:ext cx="13280469" cy="539829"/>
          </a:xfrm>
          <a:prstGeom prst="rect">
            <a:avLst/>
          </a:prstGeom>
          <a:noFill/>
          <a:ln/>
        </p:spPr>
        <p:txBody>
          <a:bodyPr wrap="square" lIns="0" tIns="0" rIns="0" bIns="0" rtlCol="0" anchor="t"/>
          <a:lstStyle/>
          <a:p>
            <a:pPr algn="l" indent="0" marL="0">
              <a:lnSpc>
                <a:spcPts val="2100"/>
              </a:lnSpc>
              <a:buNone/>
            </a:pPr>
            <a:r>
              <a:rPr lang="en-US" sz="1300" dirty="0">
                <a:solidFill>
                  <a:srgbClr val="49495A"/>
                </a:solidFill>
                <a:latin typeface="Open Sans" pitchFamily="34" charset="0"/>
                <a:ea typeface="Open Sans" pitchFamily="34" charset="-122"/>
                <a:cs typeface="Open Sans" pitchFamily="34" charset="-120"/>
              </a:rPr>
              <a:t>Le projet est organisé en </a:t>
            </a:r>
            <a:pPr algn="l" indent="0" marL="0">
              <a:lnSpc>
                <a:spcPts val="2100"/>
              </a:lnSpc>
              <a:buNone/>
            </a:pPr>
            <a:r>
              <a:rPr lang="en-US" sz="1300" b="1" dirty="0">
                <a:solidFill>
                  <a:srgbClr val="49495A"/>
                </a:solidFill>
                <a:latin typeface="Open Sans" pitchFamily="34" charset="0"/>
                <a:ea typeface="Open Sans" pitchFamily="34" charset="-122"/>
                <a:cs typeface="Open Sans" pitchFamily="34" charset="-120"/>
              </a:rPr>
              <a:t>six phases principales</a:t>
            </a:r>
            <a:pPr algn="l" indent="0" marL="0">
              <a:lnSpc>
                <a:spcPts val="2100"/>
              </a:lnSpc>
              <a:buNone/>
            </a:pPr>
            <a:r>
              <a:rPr lang="en-US" sz="1300" dirty="0">
                <a:solidFill>
                  <a:srgbClr val="49495A"/>
                </a:solidFill>
                <a:latin typeface="Open Sans" pitchFamily="34" charset="0"/>
                <a:ea typeface="Open Sans" pitchFamily="34" charset="-122"/>
                <a:cs typeface="Open Sans" pitchFamily="34" charset="-120"/>
              </a:rPr>
              <a:t>, chacune définie par des </a:t>
            </a:r>
            <a:pPr algn="l" indent="0" marL="0">
              <a:lnSpc>
                <a:spcPts val="2100"/>
              </a:lnSpc>
              <a:buNone/>
            </a:pPr>
            <a:r>
              <a:rPr lang="en-US" sz="1300" b="1" dirty="0">
                <a:solidFill>
                  <a:srgbClr val="49495A"/>
                </a:solidFill>
                <a:latin typeface="Open Sans" pitchFamily="34" charset="0"/>
                <a:ea typeface="Open Sans" pitchFamily="34" charset="-122"/>
                <a:cs typeface="Open Sans" pitchFamily="34" charset="-120"/>
              </a:rPr>
              <a:t>objectifs précis</a:t>
            </a:r>
            <a:pPr algn="l" indent="0" marL="0">
              <a:lnSpc>
                <a:spcPts val="2100"/>
              </a:lnSpc>
              <a:buNone/>
            </a:pPr>
            <a:r>
              <a:rPr lang="en-US" sz="1300" dirty="0">
                <a:solidFill>
                  <a:srgbClr val="49495A"/>
                </a:solidFill>
                <a:latin typeface="Open Sans" pitchFamily="34" charset="0"/>
                <a:ea typeface="Open Sans" pitchFamily="34" charset="-122"/>
                <a:cs typeface="Open Sans" pitchFamily="34" charset="-120"/>
              </a:rPr>
              <a:t>, des </a:t>
            </a:r>
            <a:pPr algn="l" indent="0" marL="0">
              <a:lnSpc>
                <a:spcPts val="2100"/>
              </a:lnSpc>
              <a:buNone/>
            </a:pPr>
            <a:r>
              <a:rPr lang="en-US" sz="1300" b="1" dirty="0">
                <a:solidFill>
                  <a:srgbClr val="49495A"/>
                </a:solidFill>
                <a:latin typeface="Open Sans" pitchFamily="34" charset="0"/>
                <a:ea typeface="Open Sans" pitchFamily="34" charset="-122"/>
                <a:cs typeface="Open Sans" pitchFamily="34" charset="-120"/>
              </a:rPr>
              <a:t>tâches ciblées</a:t>
            </a:r>
            <a:pPr algn="l" indent="0" marL="0">
              <a:lnSpc>
                <a:spcPts val="2100"/>
              </a:lnSpc>
              <a:buNone/>
            </a:pPr>
            <a:r>
              <a:rPr lang="en-US" sz="1300" dirty="0">
                <a:solidFill>
                  <a:srgbClr val="49495A"/>
                </a:solidFill>
                <a:latin typeface="Open Sans" pitchFamily="34" charset="0"/>
                <a:ea typeface="Open Sans" pitchFamily="34" charset="-122"/>
                <a:cs typeface="Open Sans" pitchFamily="34" charset="-120"/>
              </a:rPr>
              <a:t> et une </a:t>
            </a:r>
            <a:pPr algn="l" indent="0" marL="0">
              <a:lnSpc>
                <a:spcPts val="2100"/>
              </a:lnSpc>
              <a:buNone/>
            </a:pPr>
            <a:r>
              <a:rPr lang="en-US" sz="1300" b="1" dirty="0">
                <a:solidFill>
                  <a:srgbClr val="49495A"/>
                </a:solidFill>
                <a:latin typeface="Open Sans" pitchFamily="34" charset="0"/>
                <a:ea typeface="Open Sans" pitchFamily="34" charset="-122"/>
                <a:cs typeface="Open Sans" pitchFamily="34" charset="-120"/>
              </a:rPr>
              <a:t>durée spécifique</a:t>
            </a:r>
            <a:pPr algn="l" indent="0" marL="0">
              <a:lnSpc>
                <a:spcPts val="2100"/>
              </a:lnSpc>
              <a:buNone/>
            </a:pPr>
            <a:r>
              <a:rPr lang="en-US" sz="1300" dirty="0">
                <a:solidFill>
                  <a:srgbClr val="49495A"/>
                </a:solidFill>
                <a:latin typeface="Open Sans" pitchFamily="34" charset="0"/>
                <a:ea typeface="Open Sans" pitchFamily="34" charset="-122"/>
                <a:cs typeface="Open Sans" pitchFamily="34" charset="-120"/>
              </a:rPr>
              <a:t>, afin d’assurer une progression fluide jusqu’à la finalisation.</a:t>
            </a:r>
            <a:endParaRPr lang="en-US" sz="1300" dirty="0"/>
          </a:p>
        </p:txBody>
      </p:sp>
      <p:sp>
        <p:nvSpPr>
          <p:cNvPr id="4" name="Text 2"/>
          <p:cNvSpPr/>
          <p:nvPr/>
        </p:nvSpPr>
        <p:spPr>
          <a:xfrm>
            <a:off x="2318980" y="2108121"/>
            <a:ext cx="2503408" cy="263723"/>
          </a:xfrm>
          <a:prstGeom prst="rect">
            <a:avLst/>
          </a:prstGeom>
          <a:noFill/>
          <a:ln/>
        </p:spPr>
        <p:txBody>
          <a:bodyPr wrap="none" lIns="0" tIns="0" rIns="0" bIns="0" rtlCol="0" anchor="t"/>
          <a:lstStyle/>
          <a:p>
            <a:pPr algn="r" indent="0" marL="0">
              <a:lnSpc>
                <a:spcPts val="2050"/>
              </a:lnSpc>
              <a:buNone/>
            </a:pPr>
            <a:r>
              <a:rPr lang="en-US" sz="1650" b="1" dirty="0">
                <a:solidFill>
                  <a:srgbClr val="49495A"/>
                </a:solidFill>
                <a:latin typeface="Libre Baskerville" pitchFamily="34" charset="0"/>
                <a:ea typeface="Libre Baskerville" pitchFamily="34" charset="-122"/>
                <a:cs typeface="Libre Baskerville" pitchFamily="34" charset="-120"/>
              </a:rPr>
              <a:t>Phase 0 – Préparation </a:t>
            </a:r>
            <a:endParaRPr lang="en-US" sz="1650" dirty="0"/>
          </a:p>
        </p:txBody>
      </p:sp>
      <p:sp>
        <p:nvSpPr>
          <p:cNvPr id="5" name="Text 3"/>
          <p:cNvSpPr/>
          <p:nvPr/>
        </p:nvSpPr>
        <p:spPr>
          <a:xfrm>
            <a:off x="674965" y="2473047"/>
            <a:ext cx="4147423"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Constitution de l’équipe</a:t>
            </a:r>
            <a:endParaRPr lang="en-US" sz="1300" dirty="0"/>
          </a:p>
        </p:txBody>
      </p:sp>
      <p:sp>
        <p:nvSpPr>
          <p:cNvPr id="6" name="Text 4"/>
          <p:cNvSpPr/>
          <p:nvPr/>
        </p:nvSpPr>
        <p:spPr>
          <a:xfrm>
            <a:off x="674965" y="2802017"/>
            <a:ext cx="4147423"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Répartition des rôles</a:t>
            </a:r>
            <a:endParaRPr lang="en-US" sz="1300" dirty="0"/>
          </a:p>
        </p:txBody>
      </p:sp>
      <p:sp>
        <p:nvSpPr>
          <p:cNvPr id="7" name="Text 5"/>
          <p:cNvSpPr/>
          <p:nvPr/>
        </p:nvSpPr>
        <p:spPr>
          <a:xfrm>
            <a:off x="674965" y="3130987"/>
            <a:ext cx="4147423"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Prise en main du sujet</a:t>
            </a:r>
            <a:endParaRPr lang="en-US" sz="1300" dirty="0"/>
          </a:p>
        </p:txBody>
      </p:sp>
      <p:pic>
        <p:nvPicPr>
          <p:cNvPr id="8" name="Image 0" descr="preencoded.png">    </p:cNvPr>
          <p:cNvPicPr>
            <a:picLocks noChangeAspect="1"/>
          </p:cNvPicPr>
          <p:nvPr/>
        </p:nvPicPr>
        <p:blipFill>
          <a:blip r:embed="rId1"/>
          <a:stretch>
            <a:fillRect/>
          </a:stretch>
        </p:blipFill>
        <p:spPr>
          <a:xfrm>
            <a:off x="4991100" y="2545675"/>
            <a:ext cx="4648081" cy="4648081"/>
          </a:xfrm>
          <a:prstGeom prst="rect">
            <a:avLst/>
          </a:prstGeom>
        </p:spPr>
      </p:pic>
      <p:sp>
        <p:nvSpPr>
          <p:cNvPr id="9" name="Text 6"/>
          <p:cNvSpPr/>
          <p:nvPr/>
        </p:nvSpPr>
        <p:spPr>
          <a:xfrm>
            <a:off x="6375380" y="3302972"/>
            <a:ext cx="252413" cy="315516"/>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Libre Baskerville" pitchFamily="34" charset="0"/>
                <a:ea typeface="Libre Baskerville" pitchFamily="34" charset="-122"/>
                <a:cs typeface="Libre Baskerville" pitchFamily="34" charset="-120"/>
              </a:rPr>
              <a:t>1</a:t>
            </a:r>
            <a:endParaRPr lang="en-US" sz="1950" dirty="0"/>
          </a:p>
        </p:txBody>
      </p:sp>
      <p:sp>
        <p:nvSpPr>
          <p:cNvPr id="10" name="Text 7"/>
          <p:cNvSpPr/>
          <p:nvPr/>
        </p:nvSpPr>
        <p:spPr>
          <a:xfrm>
            <a:off x="9807893" y="1976318"/>
            <a:ext cx="4147542" cy="527447"/>
          </a:xfrm>
          <a:prstGeom prst="rect">
            <a:avLst/>
          </a:prstGeom>
          <a:noFill/>
          <a:ln/>
        </p:spPr>
        <p:txBody>
          <a:bodyPr wrap="square" lIns="0" tIns="0" rIns="0" bIns="0" rtlCol="0" anchor="t"/>
          <a:lstStyle/>
          <a:p>
            <a:pPr algn="l" indent="0" marL="0">
              <a:lnSpc>
                <a:spcPts val="2050"/>
              </a:lnSpc>
              <a:buNone/>
            </a:pPr>
            <a:r>
              <a:rPr lang="en-US" sz="1650" b="1" dirty="0">
                <a:solidFill>
                  <a:srgbClr val="49495A"/>
                </a:solidFill>
                <a:latin typeface="Libre Baskerville" pitchFamily="34" charset="0"/>
                <a:ea typeface="Libre Baskerville" pitchFamily="34" charset="-122"/>
                <a:cs typeface="Libre Baskerville" pitchFamily="34" charset="-120"/>
              </a:rPr>
              <a:t>Phase 1 – Analyse et conception fonctionnelle</a:t>
            </a:r>
            <a:endParaRPr lang="en-US" sz="1650" dirty="0"/>
          </a:p>
        </p:txBody>
      </p:sp>
      <p:sp>
        <p:nvSpPr>
          <p:cNvPr id="11" name="Text 8"/>
          <p:cNvSpPr/>
          <p:nvPr/>
        </p:nvSpPr>
        <p:spPr>
          <a:xfrm>
            <a:off x="9807893" y="2604968"/>
            <a:ext cx="4147542"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Recueil des besoins</a:t>
            </a:r>
            <a:endParaRPr lang="en-US" sz="1300" dirty="0"/>
          </a:p>
        </p:txBody>
      </p:sp>
      <p:sp>
        <p:nvSpPr>
          <p:cNvPr id="12" name="Text 9"/>
          <p:cNvSpPr/>
          <p:nvPr/>
        </p:nvSpPr>
        <p:spPr>
          <a:xfrm>
            <a:off x="9807893" y="2933938"/>
            <a:ext cx="4147542"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Rédaction du cahier des charges</a:t>
            </a:r>
            <a:endParaRPr lang="en-US" sz="1300" dirty="0"/>
          </a:p>
        </p:txBody>
      </p:sp>
      <p:sp>
        <p:nvSpPr>
          <p:cNvPr id="13" name="Text 10"/>
          <p:cNvSpPr/>
          <p:nvPr/>
        </p:nvSpPr>
        <p:spPr>
          <a:xfrm>
            <a:off x="9807893" y="3262908"/>
            <a:ext cx="4147542"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Maquettage de l’interface</a:t>
            </a:r>
            <a:endParaRPr lang="en-US" sz="1300" dirty="0"/>
          </a:p>
        </p:txBody>
      </p:sp>
      <p:pic>
        <p:nvPicPr>
          <p:cNvPr id="14" name="Image 1" descr="preencoded.png">    </p:cNvPr>
          <p:cNvPicPr>
            <a:picLocks noChangeAspect="1"/>
          </p:cNvPicPr>
          <p:nvPr/>
        </p:nvPicPr>
        <p:blipFill>
          <a:blip r:embed="rId2"/>
          <a:stretch>
            <a:fillRect/>
          </a:stretch>
        </p:blipFill>
        <p:spPr>
          <a:xfrm>
            <a:off x="4991100" y="2545675"/>
            <a:ext cx="4648081" cy="4648081"/>
          </a:xfrm>
          <a:prstGeom prst="rect">
            <a:avLst/>
          </a:prstGeom>
        </p:spPr>
      </p:pic>
      <p:sp>
        <p:nvSpPr>
          <p:cNvPr id="15" name="Text 11"/>
          <p:cNvSpPr/>
          <p:nvPr/>
        </p:nvSpPr>
        <p:spPr>
          <a:xfrm>
            <a:off x="8002250" y="3302972"/>
            <a:ext cx="252413" cy="315516"/>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Libre Baskerville" pitchFamily="34" charset="0"/>
                <a:ea typeface="Libre Baskerville" pitchFamily="34" charset="-122"/>
                <a:cs typeface="Libre Baskerville" pitchFamily="34" charset="-120"/>
              </a:rPr>
              <a:t>2</a:t>
            </a:r>
            <a:endParaRPr lang="en-US" sz="1950" dirty="0"/>
          </a:p>
        </p:txBody>
      </p:sp>
      <p:sp>
        <p:nvSpPr>
          <p:cNvPr id="16" name="Text 12"/>
          <p:cNvSpPr/>
          <p:nvPr/>
        </p:nvSpPr>
        <p:spPr>
          <a:xfrm>
            <a:off x="9976604" y="3785830"/>
            <a:ext cx="3582114" cy="263723"/>
          </a:xfrm>
          <a:prstGeom prst="rect">
            <a:avLst/>
          </a:prstGeom>
          <a:noFill/>
          <a:ln/>
        </p:spPr>
        <p:txBody>
          <a:bodyPr wrap="none" lIns="0" tIns="0" rIns="0" bIns="0" rtlCol="0" anchor="t"/>
          <a:lstStyle/>
          <a:p>
            <a:pPr algn="l" indent="0" marL="0">
              <a:lnSpc>
                <a:spcPts val="2050"/>
              </a:lnSpc>
              <a:buNone/>
            </a:pPr>
            <a:r>
              <a:rPr lang="en-US" sz="1650" b="1" dirty="0">
                <a:solidFill>
                  <a:srgbClr val="49495A"/>
                </a:solidFill>
                <a:latin typeface="Libre Baskerville" pitchFamily="34" charset="0"/>
                <a:ea typeface="Libre Baskerville" pitchFamily="34" charset="-122"/>
                <a:cs typeface="Libre Baskerville" pitchFamily="34" charset="-120"/>
              </a:rPr>
              <a:t>Phase 2 – Conception technique</a:t>
            </a:r>
            <a:endParaRPr lang="en-US" sz="1650" dirty="0"/>
          </a:p>
        </p:txBody>
      </p:sp>
      <p:sp>
        <p:nvSpPr>
          <p:cNvPr id="17" name="Text 13"/>
          <p:cNvSpPr/>
          <p:nvPr/>
        </p:nvSpPr>
        <p:spPr>
          <a:xfrm>
            <a:off x="9976604" y="4150757"/>
            <a:ext cx="3978831" cy="539829"/>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Définition de l’architecture logicielle (frontend/backend)</a:t>
            </a:r>
            <a:endParaRPr lang="en-US" sz="1300" dirty="0"/>
          </a:p>
        </p:txBody>
      </p:sp>
      <p:sp>
        <p:nvSpPr>
          <p:cNvPr id="18" name="Text 14"/>
          <p:cNvSpPr/>
          <p:nvPr/>
        </p:nvSpPr>
        <p:spPr>
          <a:xfrm>
            <a:off x="9976604" y="4749641"/>
            <a:ext cx="3978831"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Création de la base de données</a:t>
            </a:r>
            <a:endParaRPr lang="en-US" sz="1300" dirty="0"/>
          </a:p>
        </p:txBody>
      </p:sp>
      <p:sp>
        <p:nvSpPr>
          <p:cNvPr id="19" name="Text 15"/>
          <p:cNvSpPr/>
          <p:nvPr/>
        </p:nvSpPr>
        <p:spPr>
          <a:xfrm>
            <a:off x="9976604" y="5078611"/>
            <a:ext cx="3978831" cy="539829"/>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Mise en place de l’environnement de développement</a:t>
            </a:r>
            <a:endParaRPr lang="en-US" sz="1300" dirty="0"/>
          </a:p>
        </p:txBody>
      </p:sp>
      <p:pic>
        <p:nvPicPr>
          <p:cNvPr id="20" name="Image 2" descr="preencoded.png">    </p:cNvPr>
          <p:cNvPicPr>
            <a:picLocks noChangeAspect="1"/>
          </p:cNvPicPr>
          <p:nvPr/>
        </p:nvPicPr>
        <p:blipFill>
          <a:blip r:embed="rId3"/>
          <a:stretch>
            <a:fillRect/>
          </a:stretch>
        </p:blipFill>
        <p:spPr>
          <a:xfrm>
            <a:off x="4991100" y="2545675"/>
            <a:ext cx="4648081" cy="4648081"/>
          </a:xfrm>
          <a:prstGeom prst="rect">
            <a:avLst/>
          </a:prstGeom>
        </p:spPr>
      </p:pic>
      <p:sp>
        <p:nvSpPr>
          <p:cNvPr id="21" name="Text 16"/>
          <p:cNvSpPr/>
          <p:nvPr/>
        </p:nvSpPr>
        <p:spPr>
          <a:xfrm>
            <a:off x="8815685" y="4711839"/>
            <a:ext cx="252413" cy="315516"/>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Libre Baskerville" pitchFamily="34" charset="0"/>
                <a:ea typeface="Libre Baskerville" pitchFamily="34" charset="-122"/>
                <a:cs typeface="Libre Baskerville" pitchFamily="34" charset="-120"/>
              </a:rPr>
              <a:t>3</a:t>
            </a:r>
            <a:endParaRPr lang="en-US" sz="1950" dirty="0"/>
          </a:p>
        </p:txBody>
      </p:sp>
      <p:sp>
        <p:nvSpPr>
          <p:cNvPr id="22" name="Text 17"/>
          <p:cNvSpPr/>
          <p:nvPr/>
        </p:nvSpPr>
        <p:spPr>
          <a:xfrm>
            <a:off x="9807893" y="5871448"/>
            <a:ext cx="3962757" cy="263723"/>
          </a:xfrm>
          <a:prstGeom prst="rect">
            <a:avLst/>
          </a:prstGeom>
          <a:noFill/>
          <a:ln/>
        </p:spPr>
        <p:txBody>
          <a:bodyPr wrap="none" lIns="0" tIns="0" rIns="0" bIns="0" rtlCol="0" anchor="t"/>
          <a:lstStyle/>
          <a:p>
            <a:pPr algn="l" indent="0" marL="0">
              <a:lnSpc>
                <a:spcPts val="2050"/>
              </a:lnSpc>
              <a:buNone/>
            </a:pPr>
            <a:r>
              <a:rPr lang="en-US" sz="1650" b="1" dirty="0">
                <a:solidFill>
                  <a:srgbClr val="49495A"/>
                </a:solidFill>
                <a:latin typeface="Libre Baskerville" pitchFamily="34" charset="0"/>
                <a:ea typeface="Libre Baskerville" pitchFamily="34" charset="-122"/>
                <a:cs typeface="Libre Baskerville" pitchFamily="34" charset="-120"/>
              </a:rPr>
              <a:t>Phase 3 – Développement principal</a:t>
            </a:r>
            <a:endParaRPr lang="en-US" sz="1650" dirty="0"/>
          </a:p>
        </p:txBody>
      </p:sp>
      <p:sp>
        <p:nvSpPr>
          <p:cNvPr id="23" name="Text 18"/>
          <p:cNvSpPr/>
          <p:nvPr/>
        </p:nvSpPr>
        <p:spPr>
          <a:xfrm>
            <a:off x="9807893" y="6236375"/>
            <a:ext cx="4147542" cy="539829"/>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Implémentation du système d’émargement via QR code</a:t>
            </a:r>
            <a:endParaRPr lang="en-US" sz="1300" dirty="0"/>
          </a:p>
        </p:txBody>
      </p:sp>
      <p:sp>
        <p:nvSpPr>
          <p:cNvPr id="24" name="Text 19"/>
          <p:cNvSpPr/>
          <p:nvPr/>
        </p:nvSpPr>
        <p:spPr>
          <a:xfrm>
            <a:off x="9807893" y="6835259"/>
            <a:ext cx="4147542"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Génération de fiches PDF</a:t>
            </a:r>
            <a:endParaRPr lang="en-US" sz="1300" dirty="0"/>
          </a:p>
        </p:txBody>
      </p:sp>
      <p:sp>
        <p:nvSpPr>
          <p:cNvPr id="25" name="Text 20"/>
          <p:cNvSpPr/>
          <p:nvPr/>
        </p:nvSpPr>
        <p:spPr>
          <a:xfrm>
            <a:off x="9807893" y="7164229"/>
            <a:ext cx="4147542"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Envoi automatisé vers la scolarité</a:t>
            </a:r>
            <a:endParaRPr lang="en-US" sz="1300" dirty="0"/>
          </a:p>
        </p:txBody>
      </p:sp>
      <p:sp>
        <p:nvSpPr>
          <p:cNvPr id="26" name="Text 21"/>
          <p:cNvSpPr/>
          <p:nvPr/>
        </p:nvSpPr>
        <p:spPr>
          <a:xfrm>
            <a:off x="9807893" y="7493198"/>
            <a:ext cx="4147542"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Interface d’administration et gestion des droits</a:t>
            </a:r>
            <a:endParaRPr lang="en-US" sz="1300" dirty="0"/>
          </a:p>
        </p:txBody>
      </p:sp>
      <p:pic>
        <p:nvPicPr>
          <p:cNvPr id="27" name="Image 3" descr="preencoded.png">    </p:cNvPr>
          <p:cNvPicPr>
            <a:picLocks noChangeAspect="1"/>
          </p:cNvPicPr>
          <p:nvPr/>
        </p:nvPicPr>
        <p:blipFill>
          <a:blip r:embed="rId4"/>
          <a:stretch>
            <a:fillRect/>
          </a:stretch>
        </p:blipFill>
        <p:spPr>
          <a:xfrm>
            <a:off x="4991100" y="2545675"/>
            <a:ext cx="4648081" cy="4648081"/>
          </a:xfrm>
          <a:prstGeom prst="rect">
            <a:avLst/>
          </a:prstGeom>
        </p:spPr>
      </p:pic>
      <p:sp>
        <p:nvSpPr>
          <p:cNvPr id="28" name="Text 22"/>
          <p:cNvSpPr/>
          <p:nvPr/>
        </p:nvSpPr>
        <p:spPr>
          <a:xfrm>
            <a:off x="8002250" y="6120705"/>
            <a:ext cx="252413" cy="315516"/>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Libre Baskerville" pitchFamily="34" charset="0"/>
                <a:ea typeface="Libre Baskerville" pitchFamily="34" charset="-122"/>
                <a:cs typeface="Libre Baskerville" pitchFamily="34" charset="-120"/>
              </a:rPr>
              <a:t>4</a:t>
            </a:r>
            <a:endParaRPr lang="en-US" sz="1950" dirty="0"/>
          </a:p>
        </p:txBody>
      </p:sp>
      <p:sp>
        <p:nvSpPr>
          <p:cNvPr id="29" name="Text 23"/>
          <p:cNvSpPr/>
          <p:nvPr/>
        </p:nvSpPr>
        <p:spPr>
          <a:xfrm>
            <a:off x="1737003" y="6170890"/>
            <a:ext cx="3085386" cy="263723"/>
          </a:xfrm>
          <a:prstGeom prst="rect">
            <a:avLst/>
          </a:prstGeom>
          <a:noFill/>
          <a:ln/>
        </p:spPr>
        <p:txBody>
          <a:bodyPr wrap="none" lIns="0" tIns="0" rIns="0" bIns="0" rtlCol="0" anchor="t"/>
          <a:lstStyle/>
          <a:p>
            <a:pPr algn="r" indent="0" marL="0">
              <a:lnSpc>
                <a:spcPts val="2050"/>
              </a:lnSpc>
              <a:buNone/>
            </a:pPr>
            <a:r>
              <a:rPr lang="en-US" sz="1650" b="1" dirty="0">
                <a:solidFill>
                  <a:srgbClr val="49495A"/>
                </a:solidFill>
                <a:latin typeface="Libre Baskerville" pitchFamily="34" charset="0"/>
                <a:ea typeface="Libre Baskerville" pitchFamily="34" charset="-122"/>
                <a:cs typeface="Libre Baskerville" pitchFamily="34" charset="-120"/>
              </a:rPr>
              <a:t>Phase 4 – Tests et validation</a:t>
            </a:r>
            <a:endParaRPr lang="en-US" sz="1650" dirty="0"/>
          </a:p>
        </p:txBody>
      </p:sp>
      <p:sp>
        <p:nvSpPr>
          <p:cNvPr id="30" name="Text 24"/>
          <p:cNvSpPr/>
          <p:nvPr/>
        </p:nvSpPr>
        <p:spPr>
          <a:xfrm>
            <a:off x="674965" y="6535817"/>
            <a:ext cx="4147423"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Tests fonctionnels</a:t>
            </a:r>
            <a:endParaRPr lang="en-US" sz="1300" dirty="0"/>
          </a:p>
        </p:txBody>
      </p:sp>
      <p:sp>
        <p:nvSpPr>
          <p:cNvPr id="31" name="Text 25"/>
          <p:cNvSpPr/>
          <p:nvPr/>
        </p:nvSpPr>
        <p:spPr>
          <a:xfrm>
            <a:off x="674965" y="6864787"/>
            <a:ext cx="4147423"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Corrections et optimisations</a:t>
            </a:r>
            <a:endParaRPr lang="en-US" sz="1300" dirty="0"/>
          </a:p>
        </p:txBody>
      </p:sp>
      <p:sp>
        <p:nvSpPr>
          <p:cNvPr id="32" name="Text 26"/>
          <p:cNvSpPr/>
          <p:nvPr/>
        </p:nvSpPr>
        <p:spPr>
          <a:xfrm>
            <a:off x="674965" y="7193756"/>
            <a:ext cx="4147423"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Validation de la stabilité</a:t>
            </a:r>
            <a:endParaRPr lang="en-US" sz="1300" dirty="0"/>
          </a:p>
        </p:txBody>
      </p:sp>
      <p:pic>
        <p:nvPicPr>
          <p:cNvPr id="33" name="Image 4" descr="preencoded.png">    </p:cNvPr>
          <p:cNvPicPr>
            <a:picLocks noChangeAspect="1"/>
          </p:cNvPicPr>
          <p:nvPr/>
        </p:nvPicPr>
        <p:blipFill>
          <a:blip r:embed="rId5"/>
          <a:stretch>
            <a:fillRect/>
          </a:stretch>
        </p:blipFill>
        <p:spPr>
          <a:xfrm>
            <a:off x="4991100" y="2545675"/>
            <a:ext cx="4648081" cy="4648081"/>
          </a:xfrm>
          <a:prstGeom prst="rect">
            <a:avLst/>
          </a:prstGeom>
        </p:spPr>
      </p:pic>
      <p:sp>
        <p:nvSpPr>
          <p:cNvPr id="34" name="Text 27"/>
          <p:cNvSpPr/>
          <p:nvPr/>
        </p:nvSpPr>
        <p:spPr>
          <a:xfrm>
            <a:off x="6375380" y="6120705"/>
            <a:ext cx="252413" cy="315516"/>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Libre Baskerville" pitchFamily="34" charset="0"/>
                <a:ea typeface="Libre Baskerville" pitchFamily="34" charset="-122"/>
                <a:cs typeface="Libre Baskerville" pitchFamily="34" charset="-120"/>
              </a:rPr>
              <a:t>5</a:t>
            </a:r>
            <a:endParaRPr lang="en-US" sz="1950" dirty="0"/>
          </a:p>
        </p:txBody>
      </p:sp>
      <p:sp>
        <p:nvSpPr>
          <p:cNvPr id="35" name="Text 28"/>
          <p:cNvSpPr/>
          <p:nvPr/>
        </p:nvSpPr>
        <p:spPr>
          <a:xfrm>
            <a:off x="788194" y="3920728"/>
            <a:ext cx="3865483" cy="263723"/>
          </a:xfrm>
          <a:prstGeom prst="rect">
            <a:avLst/>
          </a:prstGeom>
          <a:noFill/>
          <a:ln/>
        </p:spPr>
        <p:txBody>
          <a:bodyPr wrap="none" lIns="0" tIns="0" rIns="0" bIns="0" rtlCol="0" anchor="t"/>
          <a:lstStyle/>
          <a:p>
            <a:pPr algn="r" indent="0" marL="0">
              <a:lnSpc>
                <a:spcPts val="2050"/>
              </a:lnSpc>
              <a:buNone/>
            </a:pPr>
            <a:r>
              <a:rPr lang="en-US" sz="1650" b="1" dirty="0">
                <a:solidFill>
                  <a:srgbClr val="49495A"/>
                </a:solidFill>
                <a:latin typeface="Libre Baskerville" pitchFamily="34" charset="0"/>
                <a:ea typeface="Libre Baskerville" pitchFamily="34" charset="-122"/>
                <a:cs typeface="Libre Baskerville" pitchFamily="34" charset="-120"/>
              </a:rPr>
              <a:t>Phase 5 – Livraison et présentation</a:t>
            </a:r>
            <a:endParaRPr lang="en-US" sz="1650" dirty="0"/>
          </a:p>
        </p:txBody>
      </p:sp>
      <p:sp>
        <p:nvSpPr>
          <p:cNvPr id="36" name="Text 29"/>
          <p:cNvSpPr/>
          <p:nvPr/>
        </p:nvSpPr>
        <p:spPr>
          <a:xfrm>
            <a:off x="674965" y="4285655"/>
            <a:ext cx="3978712" cy="539829"/>
          </a:xfrm>
          <a:prstGeom prst="rect">
            <a:avLst/>
          </a:prstGeom>
          <a:noFill/>
          <a:ln/>
        </p:spPr>
        <p:txBody>
          <a:bodyPr wrap="squar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Rédaction de la documentation utilisateur et technique</a:t>
            </a:r>
            <a:endParaRPr lang="en-US" sz="1300" dirty="0"/>
          </a:p>
        </p:txBody>
      </p:sp>
      <p:sp>
        <p:nvSpPr>
          <p:cNvPr id="37" name="Text 30"/>
          <p:cNvSpPr/>
          <p:nvPr/>
        </p:nvSpPr>
        <p:spPr>
          <a:xfrm>
            <a:off x="674965" y="4884539"/>
            <a:ext cx="3978712"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Préparation de la soutenance</a:t>
            </a:r>
            <a:endParaRPr lang="en-US" sz="1300" dirty="0"/>
          </a:p>
        </p:txBody>
      </p:sp>
      <p:sp>
        <p:nvSpPr>
          <p:cNvPr id="38" name="Text 31"/>
          <p:cNvSpPr/>
          <p:nvPr/>
        </p:nvSpPr>
        <p:spPr>
          <a:xfrm>
            <a:off x="674965" y="5213509"/>
            <a:ext cx="3978712" cy="269915"/>
          </a:xfrm>
          <a:prstGeom prst="rect">
            <a:avLst/>
          </a:prstGeom>
          <a:noFill/>
          <a:ln/>
        </p:spPr>
        <p:txBody>
          <a:bodyPr wrap="none" lIns="0" tIns="0" rIns="0" bIns="0" rtlCol="0" anchor="t"/>
          <a:lstStyle/>
          <a:p>
            <a:pPr algn="l" marL="342900" indent="-342900">
              <a:lnSpc>
                <a:spcPts val="2100"/>
              </a:lnSpc>
              <a:buSzPct val="100000"/>
              <a:buChar char="•"/>
            </a:pPr>
            <a:r>
              <a:rPr lang="en-US" sz="1300" dirty="0">
                <a:solidFill>
                  <a:srgbClr val="49495A"/>
                </a:solidFill>
                <a:latin typeface="Open Sans" pitchFamily="34" charset="0"/>
                <a:ea typeface="Open Sans" pitchFamily="34" charset="-122"/>
                <a:cs typeface="Open Sans" pitchFamily="34" charset="-120"/>
              </a:rPr>
              <a:t>Présentation finale et transmission au CFA</a:t>
            </a:r>
            <a:endParaRPr lang="en-US" sz="1300" dirty="0"/>
          </a:p>
        </p:txBody>
      </p:sp>
      <p:pic>
        <p:nvPicPr>
          <p:cNvPr id="39" name="Image 5" descr="preencoded.png">    </p:cNvPr>
          <p:cNvPicPr>
            <a:picLocks noChangeAspect="1"/>
          </p:cNvPicPr>
          <p:nvPr/>
        </p:nvPicPr>
        <p:blipFill>
          <a:blip r:embed="rId6"/>
          <a:stretch>
            <a:fillRect/>
          </a:stretch>
        </p:blipFill>
        <p:spPr>
          <a:xfrm>
            <a:off x="4991100" y="2545675"/>
            <a:ext cx="4648081" cy="4648081"/>
          </a:xfrm>
          <a:prstGeom prst="rect">
            <a:avLst/>
          </a:prstGeom>
        </p:spPr>
      </p:pic>
      <p:sp>
        <p:nvSpPr>
          <p:cNvPr id="40" name="Text 32"/>
          <p:cNvSpPr/>
          <p:nvPr/>
        </p:nvSpPr>
        <p:spPr>
          <a:xfrm>
            <a:off x="5561945" y="4711839"/>
            <a:ext cx="252413" cy="315516"/>
          </a:xfrm>
          <a:prstGeom prst="rect">
            <a:avLst/>
          </a:prstGeom>
          <a:noFill/>
          <a:ln/>
        </p:spPr>
        <p:txBody>
          <a:bodyPr wrap="none" lIns="0" tIns="0" rIns="0" bIns="0" rtlCol="0" anchor="t"/>
          <a:lstStyle/>
          <a:p>
            <a:pPr algn="l" indent="0" marL="0">
              <a:lnSpc>
                <a:spcPts val="3150"/>
              </a:lnSpc>
              <a:buNone/>
            </a:pPr>
            <a:r>
              <a:rPr lang="en-US" sz="1950" dirty="0">
                <a:solidFill>
                  <a:srgbClr val="FFFFFF"/>
                </a:solidFill>
                <a:latin typeface="Libre Baskerville" pitchFamily="34" charset="0"/>
                <a:ea typeface="Libre Baskerville" pitchFamily="34" charset="-122"/>
                <a:cs typeface="Libre Baskerville" pitchFamily="34" charset="-120"/>
              </a:rPr>
              <a:t>6</a:t>
            </a:r>
            <a:endParaRPr lang="en-US" sz="1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18384" y="1193363"/>
            <a:ext cx="6527482" cy="493752"/>
          </a:xfrm>
          <a:prstGeom prst="rect">
            <a:avLst/>
          </a:prstGeom>
          <a:noFill/>
          <a:ln/>
        </p:spPr>
        <p:txBody>
          <a:bodyPr wrap="none" lIns="0" tIns="0" rIns="0" bIns="0" rtlCol="0" anchor="t"/>
          <a:lstStyle/>
          <a:p>
            <a:pPr algn="l" indent="0" marL="0">
              <a:lnSpc>
                <a:spcPts val="3850"/>
              </a:lnSpc>
              <a:buNone/>
            </a:pPr>
            <a:r>
              <a:rPr lang="en-US" sz="3100" dirty="0">
                <a:solidFill>
                  <a:srgbClr val="403CCF"/>
                </a:solidFill>
                <a:latin typeface="Libre Baskerville" pitchFamily="34" charset="0"/>
                <a:ea typeface="Libre Baskerville" pitchFamily="34" charset="-122"/>
                <a:cs typeface="Libre Baskerville" pitchFamily="34" charset="-120"/>
              </a:rPr>
              <a:t>Analyse des Besoins et Solutions</a:t>
            </a:r>
            <a:endParaRPr lang="en-US" sz="3100" dirty="0"/>
          </a:p>
        </p:txBody>
      </p:sp>
      <p:sp>
        <p:nvSpPr>
          <p:cNvPr id="4" name="Text 1"/>
          <p:cNvSpPr/>
          <p:nvPr/>
        </p:nvSpPr>
        <p:spPr>
          <a:xfrm>
            <a:off x="6118384" y="1924050"/>
            <a:ext cx="7880033" cy="758309"/>
          </a:xfrm>
          <a:prstGeom prst="rect">
            <a:avLst/>
          </a:prstGeom>
          <a:noFill/>
          <a:ln/>
        </p:spPr>
        <p:txBody>
          <a:bodyPr wrap="square" lIns="0" tIns="0" rIns="0" bIns="0" rtlCol="0" anchor="t"/>
          <a:lstStyle/>
          <a:p>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L’objectif est de concevoir un </a:t>
            </a:r>
            <a:pPr algn="l" indent="0" marL="0">
              <a:lnSpc>
                <a:spcPts val="1950"/>
              </a:lnSpc>
              <a:buNone/>
            </a:pPr>
            <a:r>
              <a:rPr lang="en-US" sz="1200" b="1" dirty="0">
                <a:solidFill>
                  <a:srgbClr val="49495A"/>
                </a:solidFill>
                <a:latin typeface="Open Sans" pitchFamily="34" charset="0"/>
                <a:ea typeface="Open Sans" pitchFamily="34" charset="-122"/>
                <a:cs typeface="Open Sans" pitchFamily="34" charset="-120"/>
              </a:rPr>
              <a:t>système numérique sécurisé</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pour la gestion des présences, incluant la </a:t>
            </a:r>
            <a:pPr algn="l" indent="0" marL="0">
              <a:lnSpc>
                <a:spcPts val="1950"/>
              </a:lnSpc>
              <a:buNone/>
            </a:pPr>
            <a:r>
              <a:rPr lang="en-US" sz="1200" b="1" dirty="0">
                <a:solidFill>
                  <a:srgbClr val="49495A"/>
                </a:solidFill>
                <a:latin typeface="Open Sans" pitchFamily="34" charset="0"/>
                <a:ea typeface="Open Sans" pitchFamily="34" charset="-122"/>
                <a:cs typeface="Open Sans" pitchFamily="34" charset="-120"/>
              </a:rPr>
              <a:t>transmission automatique des données au GRETA</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ainsi qu’une </a:t>
            </a:r>
            <a:pPr algn="l" indent="0" marL="0">
              <a:lnSpc>
                <a:spcPts val="1950"/>
              </a:lnSpc>
              <a:buNone/>
            </a:pPr>
            <a:r>
              <a:rPr lang="en-US" sz="1200" b="1" dirty="0">
                <a:solidFill>
                  <a:srgbClr val="49495A"/>
                </a:solidFill>
                <a:latin typeface="Open Sans" pitchFamily="34" charset="0"/>
                <a:ea typeface="Open Sans" pitchFamily="34" charset="-122"/>
                <a:cs typeface="Open Sans" pitchFamily="34" charset="-120"/>
              </a:rPr>
              <a:t>vérification et un export facilités</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a:t>
            </a:r>
            <a:pPr algn="l" indent="0" marL="0">
              <a:lnSpc>
                <a:spcPts val="1950"/>
              </a:lnSpc>
              <a:buNone/>
            </a:pP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Les solutions envisagées intègrent l’utilisation de </a:t>
            </a:r>
            <a:pPr algn="l" indent="0" marL="0">
              <a:lnSpc>
                <a:spcPts val="1950"/>
              </a:lnSpc>
              <a:buNone/>
            </a:pPr>
            <a:r>
              <a:rPr lang="en-US" sz="1200" b="1" dirty="0">
                <a:solidFill>
                  <a:srgbClr val="49495A"/>
                </a:solidFill>
                <a:latin typeface="Open Sans" pitchFamily="34" charset="0"/>
                <a:ea typeface="Open Sans" pitchFamily="34" charset="-122"/>
                <a:cs typeface="Open Sans" pitchFamily="34" charset="-120"/>
              </a:rPr>
              <a:t>QR codes</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 ou de la </a:t>
            </a:r>
            <a:pPr algn="l" indent="0" marL="0">
              <a:lnSpc>
                <a:spcPts val="1950"/>
              </a:lnSpc>
              <a:buNone/>
            </a:pPr>
            <a:r>
              <a:rPr lang="en-US" sz="1200" b="1" dirty="0">
                <a:solidFill>
                  <a:srgbClr val="49495A"/>
                </a:solidFill>
                <a:latin typeface="Open Sans" pitchFamily="34" charset="0"/>
                <a:ea typeface="Open Sans" pitchFamily="34" charset="-122"/>
                <a:cs typeface="Open Sans" pitchFamily="34" charset="-120"/>
              </a:rPr>
              <a:t>technologie NFC</a:t>
            </a:r>
            <a:pPr algn="l" indent="0" marL="0">
              <a:lnSpc>
                <a:spcPts val="1950"/>
              </a:lnSpc>
              <a:buNone/>
            </a:pPr>
            <a:r>
              <a:rPr lang="en-US" sz="1200" dirty="0">
                <a:solidFill>
                  <a:srgbClr val="49495A"/>
                </a:solidFill>
                <a:latin typeface="Open Sans" pitchFamily="34" charset="0"/>
                <a:ea typeface="Open Sans" pitchFamily="34" charset="-122"/>
                <a:cs typeface="Open Sans" pitchFamily="34" charset="-120"/>
              </a:rPr>
              <a:t>.</a:t>
            </a:r>
            <a:endParaRPr lang="en-US" sz="1200" dirty="0"/>
          </a:p>
        </p:txBody>
      </p:sp>
      <p:pic>
        <p:nvPicPr>
          <p:cNvPr id="5" name="Image 1" descr="preencoded.png">    </p:cNvPr>
          <p:cNvPicPr>
            <a:picLocks noChangeAspect="1"/>
          </p:cNvPicPr>
          <p:nvPr/>
        </p:nvPicPr>
        <p:blipFill>
          <a:blip r:embed="rId2"/>
          <a:stretch>
            <a:fillRect/>
          </a:stretch>
        </p:blipFill>
        <p:spPr>
          <a:xfrm>
            <a:off x="7809667" y="2860000"/>
            <a:ext cx="557213" cy="562808"/>
          </a:xfrm>
          <a:prstGeom prst="rect">
            <a:avLst/>
          </a:prstGeom>
        </p:spPr>
      </p:pic>
      <p:sp>
        <p:nvSpPr>
          <p:cNvPr id="6" name="Text 2"/>
          <p:cNvSpPr/>
          <p:nvPr/>
        </p:nvSpPr>
        <p:spPr>
          <a:xfrm>
            <a:off x="7977068" y="3063240"/>
            <a:ext cx="222171" cy="277654"/>
          </a:xfrm>
          <a:prstGeom prst="rect">
            <a:avLst/>
          </a:prstGeom>
          <a:noFill/>
          <a:ln/>
        </p:spPr>
        <p:txBody>
          <a:bodyPr wrap="none" lIns="0" tIns="0" rIns="0" bIns="0" rtlCol="0" anchor="t"/>
          <a:lstStyle/>
          <a:p>
            <a:pPr algn="ctr" indent="0" marL="0">
              <a:lnSpc>
                <a:spcPts val="2750"/>
              </a:lnSpc>
              <a:buNone/>
            </a:pPr>
            <a:r>
              <a:rPr lang="en-US" sz="1700" dirty="0">
                <a:solidFill>
                  <a:srgbClr val="000000"/>
                </a:solidFill>
                <a:latin typeface="Libre Baskerville" pitchFamily="34" charset="0"/>
                <a:ea typeface="Libre Baskerville" pitchFamily="34" charset="-122"/>
                <a:cs typeface="Libre Baskerville" pitchFamily="34" charset="-120"/>
              </a:rPr>
              <a:t>1</a:t>
            </a:r>
            <a:endParaRPr lang="en-US" sz="1700" dirty="0"/>
          </a:p>
        </p:txBody>
      </p:sp>
      <p:sp>
        <p:nvSpPr>
          <p:cNvPr id="7" name="Text 3"/>
          <p:cNvSpPr/>
          <p:nvPr/>
        </p:nvSpPr>
        <p:spPr>
          <a:xfrm>
            <a:off x="8524875" y="3017996"/>
            <a:ext cx="3302198" cy="246817"/>
          </a:xfrm>
          <a:prstGeom prst="rect">
            <a:avLst/>
          </a:prstGeom>
          <a:noFill/>
          <a:ln/>
        </p:spPr>
        <p:txBody>
          <a:bodyPr wrap="none" lIns="0" tIns="0" rIns="0" bIns="0" rtlCol="0" anchor="t"/>
          <a:lstStyle/>
          <a:p>
            <a:pPr algn="l" indent="0" marL="0">
              <a:lnSpc>
                <a:spcPts val="1900"/>
              </a:lnSpc>
              <a:buNone/>
            </a:pPr>
            <a:r>
              <a:rPr lang="en-US" sz="1550" b="1" dirty="0">
                <a:solidFill>
                  <a:srgbClr val="49495A"/>
                </a:solidFill>
                <a:latin typeface="Libre Baskerville" pitchFamily="34" charset="0"/>
                <a:ea typeface="Libre Baskerville" pitchFamily="34" charset="-122"/>
                <a:cs typeface="Libre Baskerville" pitchFamily="34" charset="-120"/>
              </a:rPr>
              <a:t>PDCA</a:t>
            </a:r>
            <a:pPr algn="l" indent="0" marL="0">
              <a:lnSpc>
                <a:spcPts val="1900"/>
              </a:lnSpc>
              <a:buNone/>
            </a:pPr>
            <a:r>
              <a:rPr lang="en-US" sz="1550" dirty="0">
                <a:solidFill>
                  <a:srgbClr val="49495A"/>
                </a:solidFill>
                <a:latin typeface="Libre Baskerville" pitchFamily="34" charset="0"/>
                <a:ea typeface="Libre Baskerville" pitchFamily="34" charset="-122"/>
                <a:cs typeface="Libre Baskerville" pitchFamily="34" charset="-120"/>
              </a:rPr>
              <a:t> (Plan – Do – Check – Act)</a:t>
            </a:r>
            <a:endParaRPr lang="en-US" sz="1550" dirty="0"/>
          </a:p>
        </p:txBody>
      </p:sp>
      <p:sp>
        <p:nvSpPr>
          <p:cNvPr id="8" name="Shape 4"/>
          <p:cNvSpPr/>
          <p:nvPr/>
        </p:nvSpPr>
        <p:spPr>
          <a:xfrm>
            <a:off x="8406289" y="3432929"/>
            <a:ext cx="5552718" cy="11430"/>
          </a:xfrm>
          <a:prstGeom prst="roundRect">
            <a:avLst>
              <a:gd name="adj" fmla="val 207346"/>
            </a:avLst>
          </a:prstGeom>
          <a:solidFill>
            <a:srgbClr val="FCEC99"/>
          </a:solidFill>
          <a:ln/>
        </p:spPr>
      </p:sp>
      <p:pic>
        <p:nvPicPr>
          <p:cNvPr id="9" name="Image 2" descr="preencoded.png">    </p:cNvPr>
          <p:cNvPicPr>
            <a:picLocks noChangeAspect="1"/>
          </p:cNvPicPr>
          <p:nvPr/>
        </p:nvPicPr>
        <p:blipFill>
          <a:blip r:embed="rId3"/>
          <a:stretch>
            <a:fillRect/>
          </a:stretch>
        </p:blipFill>
        <p:spPr>
          <a:xfrm>
            <a:off x="7531060" y="3462218"/>
            <a:ext cx="1114425" cy="562808"/>
          </a:xfrm>
          <a:prstGeom prst="rect">
            <a:avLst/>
          </a:prstGeom>
        </p:spPr>
      </p:pic>
      <p:sp>
        <p:nvSpPr>
          <p:cNvPr id="10" name="Text 5"/>
          <p:cNvSpPr/>
          <p:nvPr/>
        </p:nvSpPr>
        <p:spPr>
          <a:xfrm>
            <a:off x="7977068" y="3604736"/>
            <a:ext cx="222171" cy="277654"/>
          </a:xfrm>
          <a:prstGeom prst="rect">
            <a:avLst/>
          </a:prstGeom>
          <a:noFill/>
          <a:ln/>
        </p:spPr>
        <p:txBody>
          <a:bodyPr wrap="none" lIns="0" tIns="0" rIns="0" bIns="0" rtlCol="0" anchor="t"/>
          <a:lstStyle/>
          <a:p>
            <a:pPr algn="ctr" indent="0" marL="0">
              <a:lnSpc>
                <a:spcPts val="2750"/>
              </a:lnSpc>
              <a:buNone/>
            </a:pPr>
            <a:r>
              <a:rPr lang="en-US" sz="1700" dirty="0">
                <a:solidFill>
                  <a:srgbClr val="000000"/>
                </a:solidFill>
                <a:latin typeface="Libre Baskerville" pitchFamily="34" charset="0"/>
                <a:ea typeface="Libre Baskerville" pitchFamily="34" charset="-122"/>
                <a:cs typeface="Libre Baskerville" pitchFamily="34" charset="-120"/>
              </a:rPr>
              <a:t>2</a:t>
            </a:r>
            <a:endParaRPr lang="en-US" sz="1700" dirty="0"/>
          </a:p>
        </p:txBody>
      </p:sp>
      <p:sp>
        <p:nvSpPr>
          <p:cNvPr id="11" name="Text 6"/>
          <p:cNvSpPr/>
          <p:nvPr/>
        </p:nvSpPr>
        <p:spPr>
          <a:xfrm>
            <a:off x="8803481" y="3620214"/>
            <a:ext cx="836057" cy="246817"/>
          </a:xfrm>
          <a:prstGeom prst="rect">
            <a:avLst/>
          </a:prstGeom>
          <a:noFill/>
          <a:ln/>
        </p:spPr>
        <p:txBody>
          <a:bodyPr wrap="none" lIns="0" tIns="0" rIns="0" bIns="0" rtlCol="0" anchor="t"/>
          <a:lstStyle/>
          <a:p>
            <a:pPr algn="l" indent="0" marL="0">
              <a:lnSpc>
                <a:spcPts val="1900"/>
              </a:lnSpc>
              <a:buNone/>
            </a:pPr>
            <a:r>
              <a:rPr lang="en-US" sz="1550" b="1" dirty="0">
                <a:solidFill>
                  <a:srgbClr val="49495A"/>
                </a:solidFill>
                <a:latin typeface="Libre Baskerville" pitchFamily="34" charset="0"/>
                <a:ea typeface="Libre Baskerville" pitchFamily="34" charset="-122"/>
                <a:cs typeface="Libre Baskerville" pitchFamily="34" charset="-120"/>
              </a:rPr>
              <a:t>SMART</a:t>
            </a:r>
            <a:endParaRPr lang="en-US" sz="1550" dirty="0"/>
          </a:p>
        </p:txBody>
      </p:sp>
      <p:sp>
        <p:nvSpPr>
          <p:cNvPr id="12" name="Shape 7"/>
          <p:cNvSpPr/>
          <p:nvPr/>
        </p:nvSpPr>
        <p:spPr>
          <a:xfrm>
            <a:off x="8684895" y="4035147"/>
            <a:ext cx="5274112" cy="11430"/>
          </a:xfrm>
          <a:prstGeom prst="roundRect">
            <a:avLst>
              <a:gd name="adj" fmla="val 207346"/>
            </a:avLst>
          </a:prstGeom>
          <a:solidFill>
            <a:srgbClr val="FFD1A7"/>
          </a:solidFill>
          <a:ln/>
        </p:spPr>
      </p:sp>
      <p:pic>
        <p:nvPicPr>
          <p:cNvPr id="13" name="Image 3" descr="preencoded.png">    </p:cNvPr>
          <p:cNvPicPr>
            <a:picLocks noChangeAspect="1"/>
          </p:cNvPicPr>
          <p:nvPr/>
        </p:nvPicPr>
        <p:blipFill>
          <a:blip r:embed="rId4"/>
          <a:stretch>
            <a:fillRect/>
          </a:stretch>
        </p:blipFill>
        <p:spPr>
          <a:xfrm>
            <a:off x="7252454" y="4064437"/>
            <a:ext cx="1671638" cy="562808"/>
          </a:xfrm>
          <a:prstGeom prst="rect">
            <a:avLst/>
          </a:prstGeom>
        </p:spPr>
      </p:pic>
      <p:sp>
        <p:nvSpPr>
          <p:cNvPr id="14" name="Text 8"/>
          <p:cNvSpPr/>
          <p:nvPr/>
        </p:nvSpPr>
        <p:spPr>
          <a:xfrm>
            <a:off x="7977068" y="4206954"/>
            <a:ext cx="222171" cy="277654"/>
          </a:xfrm>
          <a:prstGeom prst="rect">
            <a:avLst/>
          </a:prstGeom>
          <a:noFill/>
          <a:ln/>
        </p:spPr>
        <p:txBody>
          <a:bodyPr wrap="none" lIns="0" tIns="0" rIns="0" bIns="0" rtlCol="0" anchor="t"/>
          <a:lstStyle/>
          <a:p>
            <a:pPr algn="ctr" indent="0" marL="0">
              <a:lnSpc>
                <a:spcPts val="2750"/>
              </a:lnSpc>
              <a:buNone/>
            </a:pPr>
            <a:r>
              <a:rPr lang="en-US" sz="1700" dirty="0">
                <a:solidFill>
                  <a:srgbClr val="000000"/>
                </a:solidFill>
                <a:latin typeface="Libre Baskerville" pitchFamily="34" charset="0"/>
                <a:ea typeface="Libre Baskerville" pitchFamily="34" charset="-122"/>
                <a:cs typeface="Libre Baskerville" pitchFamily="34" charset="-120"/>
              </a:rPr>
              <a:t>3</a:t>
            </a:r>
            <a:endParaRPr lang="en-US" sz="1700" dirty="0"/>
          </a:p>
        </p:txBody>
      </p:sp>
      <p:sp>
        <p:nvSpPr>
          <p:cNvPr id="15" name="Text 9"/>
          <p:cNvSpPr/>
          <p:nvPr/>
        </p:nvSpPr>
        <p:spPr>
          <a:xfrm>
            <a:off x="9082088" y="4222433"/>
            <a:ext cx="713542" cy="246817"/>
          </a:xfrm>
          <a:prstGeom prst="rect">
            <a:avLst/>
          </a:prstGeom>
          <a:noFill/>
          <a:ln/>
        </p:spPr>
        <p:txBody>
          <a:bodyPr wrap="none" lIns="0" tIns="0" rIns="0" bIns="0" rtlCol="0" anchor="t"/>
          <a:lstStyle/>
          <a:p>
            <a:pPr algn="l" indent="0" marL="0">
              <a:lnSpc>
                <a:spcPts val="1900"/>
              </a:lnSpc>
              <a:buNone/>
            </a:pPr>
            <a:r>
              <a:rPr lang="en-US" sz="1550" b="1" dirty="0">
                <a:solidFill>
                  <a:srgbClr val="49495A"/>
                </a:solidFill>
                <a:latin typeface="Libre Baskerville" pitchFamily="34" charset="0"/>
                <a:ea typeface="Libre Baskerville" pitchFamily="34" charset="-122"/>
                <a:cs typeface="Libre Baskerville" pitchFamily="34" charset="-120"/>
              </a:rPr>
              <a:t>SWOT</a:t>
            </a:r>
            <a:endParaRPr lang="en-US" sz="1550" dirty="0"/>
          </a:p>
        </p:txBody>
      </p:sp>
      <p:sp>
        <p:nvSpPr>
          <p:cNvPr id="16" name="Shape 10"/>
          <p:cNvSpPr/>
          <p:nvPr/>
        </p:nvSpPr>
        <p:spPr>
          <a:xfrm>
            <a:off x="8963501" y="4637365"/>
            <a:ext cx="4995505" cy="11430"/>
          </a:xfrm>
          <a:prstGeom prst="roundRect">
            <a:avLst>
              <a:gd name="adj" fmla="val 207346"/>
            </a:avLst>
          </a:prstGeom>
          <a:solidFill>
            <a:srgbClr val="FFA44F"/>
          </a:solidFill>
          <a:ln/>
        </p:spPr>
      </p:sp>
      <p:pic>
        <p:nvPicPr>
          <p:cNvPr id="17" name="Image 4" descr="preencoded.png">    </p:cNvPr>
          <p:cNvPicPr>
            <a:picLocks noChangeAspect="1"/>
          </p:cNvPicPr>
          <p:nvPr/>
        </p:nvPicPr>
        <p:blipFill>
          <a:blip r:embed="rId5"/>
          <a:stretch>
            <a:fillRect/>
          </a:stretch>
        </p:blipFill>
        <p:spPr>
          <a:xfrm>
            <a:off x="6973848" y="4666655"/>
            <a:ext cx="2228850" cy="562808"/>
          </a:xfrm>
          <a:prstGeom prst="rect">
            <a:avLst/>
          </a:prstGeom>
        </p:spPr>
      </p:pic>
      <p:sp>
        <p:nvSpPr>
          <p:cNvPr id="18" name="Text 11"/>
          <p:cNvSpPr/>
          <p:nvPr/>
        </p:nvSpPr>
        <p:spPr>
          <a:xfrm>
            <a:off x="7977188" y="4809173"/>
            <a:ext cx="222171" cy="277654"/>
          </a:xfrm>
          <a:prstGeom prst="rect">
            <a:avLst/>
          </a:prstGeom>
          <a:noFill/>
          <a:ln/>
        </p:spPr>
        <p:txBody>
          <a:bodyPr wrap="none" lIns="0" tIns="0" rIns="0" bIns="0" rtlCol="0" anchor="t"/>
          <a:lstStyle/>
          <a:p>
            <a:pPr algn="ctr" indent="0" marL="0">
              <a:lnSpc>
                <a:spcPts val="2750"/>
              </a:lnSpc>
              <a:buNone/>
            </a:pPr>
            <a:r>
              <a:rPr lang="en-US" sz="1700" dirty="0">
                <a:solidFill>
                  <a:srgbClr val="000000"/>
                </a:solidFill>
                <a:latin typeface="Libre Baskerville" pitchFamily="34" charset="0"/>
                <a:ea typeface="Libre Baskerville" pitchFamily="34" charset="-122"/>
                <a:cs typeface="Libre Baskerville" pitchFamily="34" charset="-120"/>
              </a:rPr>
              <a:t>4</a:t>
            </a:r>
            <a:endParaRPr lang="en-US" sz="1700" dirty="0"/>
          </a:p>
        </p:txBody>
      </p:sp>
      <p:sp>
        <p:nvSpPr>
          <p:cNvPr id="19" name="Text 12"/>
          <p:cNvSpPr/>
          <p:nvPr/>
        </p:nvSpPr>
        <p:spPr>
          <a:xfrm>
            <a:off x="9360694" y="4824651"/>
            <a:ext cx="713542" cy="246817"/>
          </a:xfrm>
          <a:prstGeom prst="rect">
            <a:avLst/>
          </a:prstGeom>
          <a:noFill/>
          <a:ln/>
        </p:spPr>
        <p:txBody>
          <a:bodyPr wrap="none" lIns="0" tIns="0" rIns="0" bIns="0" rtlCol="0" anchor="t"/>
          <a:lstStyle/>
          <a:p>
            <a:pPr algn="l" indent="0" marL="0">
              <a:lnSpc>
                <a:spcPts val="1900"/>
              </a:lnSpc>
              <a:buNone/>
            </a:pPr>
            <a:r>
              <a:rPr lang="en-US" sz="1550" b="1" dirty="0">
                <a:solidFill>
                  <a:srgbClr val="49495A"/>
                </a:solidFill>
                <a:latin typeface="Libre Baskerville" pitchFamily="34" charset="0"/>
                <a:ea typeface="Libre Baskerville" pitchFamily="34" charset="-122"/>
                <a:cs typeface="Libre Baskerville" pitchFamily="34" charset="-120"/>
              </a:rPr>
              <a:t>SWOT</a:t>
            </a:r>
            <a:endParaRPr lang="en-US" sz="1550" dirty="0"/>
          </a:p>
        </p:txBody>
      </p:sp>
      <p:sp>
        <p:nvSpPr>
          <p:cNvPr id="20" name="Shape 13"/>
          <p:cNvSpPr/>
          <p:nvPr/>
        </p:nvSpPr>
        <p:spPr>
          <a:xfrm>
            <a:off x="9242108" y="5239583"/>
            <a:ext cx="4716899" cy="11430"/>
          </a:xfrm>
          <a:prstGeom prst="roundRect">
            <a:avLst>
              <a:gd name="adj" fmla="val 207346"/>
            </a:avLst>
          </a:prstGeom>
          <a:solidFill>
            <a:srgbClr val="AEE4BD"/>
          </a:solidFill>
          <a:ln/>
        </p:spPr>
      </p:sp>
      <p:pic>
        <p:nvPicPr>
          <p:cNvPr id="21" name="Image 5" descr="preencoded.png">    </p:cNvPr>
          <p:cNvPicPr>
            <a:picLocks noChangeAspect="1"/>
          </p:cNvPicPr>
          <p:nvPr/>
        </p:nvPicPr>
        <p:blipFill>
          <a:blip r:embed="rId6"/>
          <a:stretch>
            <a:fillRect/>
          </a:stretch>
        </p:blipFill>
        <p:spPr>
          <a:xfrm>
            <a:off x="6695242" y="5268873"/>
            <a:ext cx="2786063" cy="562808"/>
          </a:xfrm>
          <a:prstGeom prst="rect">
            <a:avLst/>
          </a:prstGeom>
        </p:spPr>
      </p:pic>
      <p:sp>
        <p:nvSpPr>
          <p:cNvPr id="22" name="Text 14"/>
          <p:cNvSpPr/>
          <p:nvPr/>
        </p:nvSpPr>
        <p:spPr>
          <a:xfrm>
            <a:off x="7977188" y="5411391"/>
            <a:ext cx="222171" cy="277654"/>
          </a:xfrm>
          <a:prstGeom prst="rect">
            <a:avLst/>
          </a:prstGeom>
          <a:noFill/>
          <a:ln/>
        </p:spPr>
        <p:txBody>
          <a:bodyPr wrap="none" lIns="0" tIns="0" rIns="0" bIns="0" rtlCol="0" anchor="t"/>
          <a:lstStyle/>
          <a:p>
            <a:pPr algn="ctr" indent="0" marL="0">
              <a:lnSpc>
                <a:spcPts val="2750"/>
              </a:lnSpc>
              <a:buNone/>
            </a:pPr>
            <a:r>
              <a:rPr lang="en-US" sz="1700" dirty="0">
                <a:solidFill>
                  <a:srgbClr val="000000"/>
                </a:solidFill>
                <a:latin typeface="Libre Baskerville" pitchFamily="34" charset="0"/>
                <a:ea typeface="Libre Baskerville" pitchFamily="34" charset="-122"/>
                <a:cs typeface="Libre Baskerville" pitchFamily="34" charset="-120"/>
              </a:rPr>
              <a:t>5</a:t>
            </a:r>
            <a:endParaRPr lang="en-US" sz="1700" dirty="0"/>
          </a:p>
        </p:txBody>
      </p:sp>
      <p:sp>
        <p:nvSpPr>
          <p:cNvPr id="23" name="Text 15"/>
          <p:cNvSpPr/>
          <p:nvPr/>
        </p:nvSpPr>
        <p:spPr>
          <a:xfrm>
            <a:off x="9639300" y="5426869"/>
            <a:ext cx="1052274" cy="246817"/>
          </a:xfrm>
          <a:prstGeom prst="rect">
            <a:avLst/>
          </a:prstGeom>
          <a:noFill/>
          <a:ln/>
        </p:spPr>
        <p:txBody>
          <a:bodyPr wrap="none" lIns="0" tIns="0" rIns="0" bIns="0" rtlCol="0" anchor="t"/>
          <a:lstStyle/>
          <a:p>
            <a:pPr algn="l" indent="0" marL="0">
              <a:lnSpc>
                <a:spcPts val="1900"/>
              </a:lnSpc>
              <a:buNone/>
            </a:pPr>
            <a:r>
              <a:rPr lang="en-US" sz="1550" b="1" dirty="0">
                <a:solidFill>
                  <a:srgbClr val="49495A"/>
                </a:solidFill>
                <a:latin typeface="Libre Baskerville" pitchFamily="34" charset="0"/>
                <a:ea typeface="Libre Baskerville" pitchFamily="34" charset="-122"/>
                <a:cs typeface="Libre Baskerville" pitchFamily="34" charset="-120"/>
              </a:rPr>
              <a:t>QQOQCP</a:t>
            </a:r>
            <a:endParaRPr lang="en-US" sz="1550" dirty="0"/>
          </a:p>
        </p:txBody>
      </p:sp>
      <p:sp>
        <p:nvSpPr>
          <p:cNvPr id="24" name="Shape 16"/>
          <p:cNvSpPr/>
          <p:nvPr/>
        </p:nvSpPr>
        <p:spPr>
          <a:xfrm>
            <a:off x="9520714" y="5841802"/>
            <a:ext cx="4438293" cy="11430"/>
          </a:xfrm>
          <a:prstGeom prst="roundRect">
            <a:avLst>
              <a:gd name="adj" fmla="val 207346"/>
            </a:avLst>
          </a:prstGeom>
          <a:solidFill>
            <a:srgbClr val="5CC97B"/>
          </a:solidFill>
          <a:ln/>
        </p:spPr>
      </p:sp>
      <p:pic>
        <p:nvPicPr>
          <p:cNvPr id="25" name="Image 6" descr="preencoded.png">    </p:cNvPr>
          <p:cNvPicPr>
            <a:picLocks noChangeAspect="1"/>
          </p:cNvPicPr>
          <p:nvPr/>
        </p:nvPicPr>
        <p:blipFill>
          <a:blip r:embed="rId7"/>
          <a:stretch>
            <a:fillRect/>
          </a:stretch>
        </p:blipFill>
        <p:spPr>
          <a:xfrm>
            <a:off x="6416635" y="5871091"/>
            <a:ext cx="3343275" cy="562808"/>
          </a:xfrm>
          <a:prstGeom prst="rect">
            <a:avLst/>
          </a:prstGeom>
        </p:spPr>
      </p:pic>
      <p:sp>
        <p:nvSpPr>
          <p:cNvPr id="26" name="Text 17"/>
          <p:cNvSpPr/>
          <p:nvPr/>
        </p:nvSpPr>
        <p:spPr>
          <a:xfrm>
            <a:off x="7977188" y="6013609"/>
            <a:ext cx="222171" cy="277654"/>
          </a:xfrm>
          <a:prstGeom prst="rect">
            <a:avLst/>
          </a:prstGeom>
          <a:noFill/>
          <a:ln/>
        </p:spPr>
        <p:txBody>
          <a:bodyPr wrap="none" lIns="0" tIns="0" rIns="0" bIns="0" rtlCol="0" anchor="t"/>
          <a:lstStyle/>
          <a:p>
            <a:pPr algn="ctr" indent="0" marL="0">
              <a:lnSpc>
                <a:spcPts val="2750"/>
              </a:lnSpc>
              <a:buNone/>
            </a:pPr>
            <a:r>
              <a:rPr lang="en-US" sz="1700" dirty="0">
                <a:solidFill>
                  <a:srgbClr val="FFFFFF"/>
                </a:solidFill>
                <a:latin typeface="Libre Baskerville" pitchFamily="34" charset="0"/>
                <a:ea typeface="Libre Baskerville" pitchFamily="34" charset="-122"/>
                <a:cs typeface="Libre Baskerville" pitchFamily="34" charset="-120"/>
              </a:rPr>
              <a:t>6</a:t>
            </a:r>
            <a:endParaRPr lang="en-US" sz="1700" dirty="0"/>
          </a:p>
        </p:txBody>
      </p:sp>
      <p:sp>
        <p:nvSpPr>
          <p:cNvPr id="27" name="Text 18"/>
          <p:cNvSpPr/>
          <p:nvPr/>
        </p:nvSpPr>
        <p:spPr>
          <a:xfrm>
            <a:off x="9917906" y="6029087"/>
            <a:ext cx="3307437" cy="246817"/>
          </a:xfrm>
          <a:prstGeom prst="rect">
            <a:avLst/>
          </a:prstGeom>
          <a:noFill/>
          <a:ln/>
        </p:spPr>
        <p:txBody>
          <a:bodyPr wrap="none" lIns="0" tIns="0" rIns="0" bIns="0" rtlCol="0" anchor="t"/>
          <a:lstStyle/>
          <a:p>
            <a:pPr algn="l" indent="0" marL="0">
              <a:lnSpc>
                <a:spcPts val="1900"/>
              </a:lnSpc>
              <a:buNone/>
            </a:pPr>
            <a:r>
              <a:rPr lang="en-US" sz="1550" b="1" dirty="0">
                <a:solidFill>
                  <a:srgbClr val="49495A"/>
                </a:solidFill>
                <a:latin typeface="Libre Baskerville" pitchFamily="34" charset="0"/>
                <a:ea typeface="Libre Baskerville" pitchFamily="34" charset="-122"/>
                <a:cs typeface="Libre Baskerville" pitchFamily="34" charset="-120"/>
              </a:rPr>
              <a:t>Diagrammes de cas d’utilisation</a:t>
            </a:r>
            <a:endParaRPr lang="en-US" sz="1550" dirty="0"/>
          </a:p>
        </p:txBody>
      </p:sp>
      <p:sp>
        <p:nvSpPr>
          <p:cNvPr id="28" name="Shape 19"/>
          <p:cNvSpPr/>
          <p:nvPr/>
        </p:nvSpPr>
        <p:spPr>
          <a:xfrm>
            <a:off x="9799320" y="6444020"/>
            <a:ext cx="4159687" cy="11430"/>
          </a:xfrm>
          <a:prstGeom prst="roundRect">
            <a:avLst>
              <a:gd name="adj" fmla="val 207346"/>
            </a:avLst>
          </a:prstGeom>
          <a:solidFill>
            <a:srgbClr val="1F7135"/>
          </a:solidFill>
          <a:ln/>
        </p:spPr>
      </p:sp>
      <p:pic>
        <p:nvPicPr>
          <p:cNvPr id="29" name="Image 7" descr="preencoded.png">    </p:cNvPr>
          <p:cNvPicPr>
            <a:picLocks noChangeAspect="1"/>
          </p:cNvPicPr>
          <p:nvPr/>
        </p:nvPicPr>
        <p:blipFill>
          <a:blip r:embed="rId8"/>
          <a:stretch>
            <a:fillRect/>
          </a:stretch>
        </p:blipFill>
        <p:spPr>
          <a:xfrm>
            <a:off x="6138029" y="6473309"/>
            <a:ext cx="3900607" cy="562808"/>
          </a:xfrm>
          <a:prstGeom prst="rect">
            <a:avLst/>
          </a:prstGeom>
        </p:spPr>
      </p:pic>
      <p:sp>
        <p:nvSpPr>
          <p:cNvPr id="30" name="Text 20"/>
          <p:cNvSpPr/>
          <p:nvPr/>
        </p:nvSpPr>
        <p:spPr>
          <a:xfrm>
            <a:off x="7977188" y="6615827"/>
            <a:ext cx="222171" cy="277654"/>
          </a:xfrm>
          <a:prstGeom prst="rect">
            <a:avLst/>
          </a:prstGeom>
          <a:noFill/>
          <a:ln/>
        </p:spPr>
        <p:txBody>
          <a:bodyPr wrap="none" lIns="0" tIns="0" rIns="0" bIns="0" rtlCol="0" anchor="t"/>
          <a:lstStyle/>
          <a:p>
            <a:pPr algn="ctr" indent="0" marL="0">
              <a:lnSpc>
                <a:spcPts val="2750"/>
              </a:lnSpc>
              <a:buNone/>
            </a:pPr>
            <a:r>
              <a:rPr lang="en-US" sz="1700" dirty="0">
                <a:solidFill>
                  <a:srgbClr val="FFFFFF"/>
                </a:solidFill>
                <a:latin typeface="Libre Baskerville" pitchFamily="34" charset="0"/>
                <a:ea typeface="Libre Baskerville" pitchFamily="34" charset="-122"/>
                <a:cs typeface="Libre Baskerville" pitchFamily="34" charset="-120"/>
              </a:rPr>
              <a:t>7</a:t>
            </a:r>
            <a:endParaRPr lang="en-US" sz="17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3247430" y="765810"/>
            <a:ext cx="1614011" cy="1637348"/>
          </a:xfrm>
          <a:prstGeom prst="rect">
            <a:avLst/>
          </a:prstGeom>
        </p:spPr>
      </p:pic>
      <p:sp>
        <p:nvSpPr>
          <p:cNvPr id="3" name="Text 0"/>
          <p:cNvSpPr/>
          <p:nvPr/>
        </p:nvSpPr>
        <p:spPr>
          <a:xfrm>
            <a:off x="3914894" y="1625798"/>
            <a:ext cx="279083" cy="348853"/>
          </a:xfrm>
          <a:prstGeom prst="rect">
            <a:avLst/>
          </a:prstGeom>
          <a:noFill/>
          <a:ln/>
        </p:spPr>
        <p:txBody>
          <a:bodyPr wrap="none" lIns="0" tIns="0" rIns="0" bIns="0" rtlCol="0" anchor="t"/>
          <a:lstStyle/>
          <a:p>
            <a:pPr algn="ctr" indent="0" marL="0">
              <a:lnSpc>
                <a:spcPts val="3500"/>
              </a:lnSpc>
              <a:buNone/>
            </a:pPr>
            <a:r>
              <a:rPr lang="en-US" sz="2150" dirty="0">
                <a:solidFill>
                  <a:srgbClr val="000000"/>
                </a:solidFill>
                <a:latin typeface="Libre Baskerville" pitchFamily="34" charset="0"/>
                <a:ea typeface="Libre Baskerville" pitchFamily="34" charset="-122"/>
                <a:cs typeface="Libre Baskerville" pitchFamily="34" charset="-120"/>
              </a:rPr>
              <a:t>1</a:t>
            </a:r>
            <a:endParaRPr lang="en-US" sz="2150" dirty="0"/>
          </a:p>
        </p:txBody>
      </p:sp>
      <p:sp>
        <p:nvSpPr>
          <p:cNvPr id="4" name="Text 1"/>
          <p:cNvSpPr/>
          <p:nvPr/>
        </p:nvSpPr>
        <p:spPr>
          <a:xfrm>
            <a:off x="5059799" y="1119187"/>
            <a:ext cx="8578453" cy="930473"/>
          </a:xfrm>
          <a:prstGeom prst="rect">
            <a:avLst/>
          </a:prstGeom>
          <a:noFill/>
          <a:ln/>
        </p:spPr>
        <p:txBody>
          <a:bodyPr wrap="square" lIns="0" tIns="0" rIns="0" bIns="0" rtlCol="0" anchor="t"/>
          <a:lstStyle/>
          <a:p>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Plan (Planifier)</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 :</a:t>
            </a:r>
            <a:pPr algn="l" indent="0" marL="0">
              <a:lnSpc>
                <a:spcPts val="2400"/>
              </a:lnSpc>
              <a:buNone/>
            </a:pP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Définir les objectifs du système : </a:t>
            </a:r>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sécurité</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 </a:t>
            </a:r>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automatisation</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 </a:t>
            </a:r>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transmission GRETA</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 </a:t>
            </a:r>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exportabilité</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a:t>
            </a:r>
            <a:endParaRPr lang="en-US" sz="1950" dirty="0"/>
          </a:p>
        </p:txBody>
      </p:sp>
      <p:sp>
        <p:nvSpPr>
          <p:cNvPr id="5" name="Shape 2"/>
          <p:cNvSpPr/>
          <p:nvPr/>
        </p:nvSpPr>
        <p:spPr>
          <a:xfrm>
            <a:off x="4910971" y="2418398"/>
            <a:ext cx="8876109" cy="11430"/>
          </a:xfrm>
          <a:prstGeom prst="roundRect">
            <a:avLst>
              <a:gd name="adj" fmla="val 260465"/>
            </a:avLst>
          </a:prstGeom>
          <a:solidFill>
            <a:srgbClr val="FCEC99"/>
          </a:solidFill>
          <a:ln/>
        </p:spPr>
      </p:sp>
      <p:pic>
        <p:nvPicPr>
          <p:cNvPr id="6" name="Image 1" descr="preencoded.png">    </p:cNvPr>
          <p:cNvPicPr>
            <a:picLocks noChangeAspect="1"/>
          </p:cNvPicPr>
          <p:nvPr/>
        </p:nvPicPr>
        <p:blipFill>
          <a:blip r:embed="rId2"/>
          <a:stretch>
            <a:fillRect/>
          </a:stretch>
        </p:blipFill>
        <p:spPr>
          <a:xfrm>
            <a:off x="2440424" y="2452688"/>
            <a:ext cx="3228022" cy="1637348"/>
          </a:xfrm>
          <a:prstGeom prst="rect">
            <a:avLst/>
          </a:prstGeom>
        </p:spPr>
      </p:pic>
      <p:sp>
        <p:nvSpPr>
          <p:cNvPr id="7" name="Text 3"/>
          <p:cNvSpPr/>
          <p:nvPr/>
        </p:nvSpPr>
        <p:spPr>
          <a:xfrm>
            <a:off x="3914894" y="3096935"/>
            <a:ext cx="279083" cy="348853"/>
          </a:xfrm>
          <a:prstGeom prst="rect">
            <a:avLst/>
          </a:prstGeom>
          <a:noFill/>
          <a:ln/>
        </p:spPr>
        <p:txBody>
          <a:bodyPr wrap="none" lIns="0" tIns="0" rIns="0" bIns="0" rtlCol="0" anchor="t"/>
          <a:lstStyle/>
          <a:p>
            <a:pPr algn="ctr" indent="0" marL="0">
              <a:lnSpc>
                <a:spcPts val="3500"/>
              </a:lnSpc>
              <a:buNone/>
            </a:pPr>
            <a:r>
              <a:rPr lang="en-US" sz="2150" dirty="0">
                <a:solidFill>
                  <a:srgbClr val="000000"/>
                </a:solidFill>
                <a:latin typeface="Libre Baskerville" pitchFamily="34" charset="0"/>
                <a:ea typeface="Libre Baskerville" pitchFamily="34" charset="-122"/>
                <a:cs typeface="Libre Baskerville" pitchFamily="34" charset="-120"/>
              </a:rPr>
              <a:t>2</a:t>
            </a:r>
            <a:endParaRPr lang="en-US" sz="2150" dirty="0"/>
          </a:p>
        </p:txBody>
      </p:sp>
      <p:sp>
        <p:nvSpPr>
          <p:cNvPr id="8" name="Text 4"/>
          <p:cNvSpPr/>
          <p:nvPr/>
        </p:nvSpPr>
        <p:spPr>
          <a:xfrm>
            <a:off x="5866805" y="2651046"/>
            <a:ext cx="7771448" cy="1240631"/>
          </a:xfrm>
          <a:prstGeom prst="rect">
            <a:avLst/>
          </a:prstGeom>
          <a:noFill/>
          <a:ln/>
        </p:spPr>
        <p:txBody>
          <a:bodyPr wrap="square" lIns="0" tIns="0" rIns="0" bIns="0" rtlCol="0" anchor="t"/>
          <a:lstStyle/>
          <a:p>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Do (Faire)</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 :</a:t>
            </a:r>
            <a:pPr algn="l" indent="0" marL="0">
              <a:lnSpc>
                <a:spcPts val="2400"/>
              </a:lnSpc>
              <a:buNone/>
            </a:pP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Déploiement de comptes élèves avec QR codes uniques, page web dédiée au pointage, enregistrement automatique en base de données sécurisée.</a:t>
            </a:r>
            <a:endParaRPr lang="en-US" sz="1950" dirty="0"/>
          </a:p>
        </p:txBody>
      </p:sp>
      <p:sp>
        <p:nvSpPr>
          <p:cNvPr id="9" name="Shape 5"/>
          <p:cNvSpPr/>
          <p:nvPr/>
        </p:nvSpPr>
        <p:spPr>
          <a:xfrm>
            <a:off x="5717977" y="4105275"/>
            <a:ext cx="8069104" cy="11430"/>
          </a:xfrm>
          <a:prstGeom prst="roundRect">
            <a:avLst>
              <a:gd name="adj" fmla="val 260465"/>
            </a:avLst>
          </a:prstGeom>
          <a:solidFill>
            <a:srgbClr val="FFD1A7"/>
          </a:solidFill>
          <a:ln/>
        </p:spPr>
      </p:sp>
      <p:pic>
        <p:nvPicPr>
          <p:cNvPr id="10" name="Image 2" descr="preencoded.png">    </p:cNvPr>
          <p:cNvPicPr>
            <a:picLocks noChangeAspect="1"/>
          </p:cNvPicPr>
          <p:nvPr/>
        </p:nvPicPr>
        <p:blipFill>
          <a:blip r:embed="rId3"/>
          <a:stretch>
            <a:fillRect/>
          </a:stretch>
        </p:blipFill>
        <p:spPr>
          <a:xfrm>
            <a:off x="1633418" y="4139565"/>
            <a:ext cx="4842034" cy="1637348"/>
          </a:xfrm>
          <a:prstGeom prst="rect">
            <a:avLst/>
          </a:prstGeom>
        </p:spPr>
      </p:pic>
      <p:sp>
        <p:nvSpPr>
          <p:cNvPr id="11" name="Text 6"/>
          <p:cNvSpPr/>
          <p:nvPr/>
        </p:nvSpPr>
        <p:spPr>
          <a:xfrm>
            <a:off x="3914894" y="4783812"/>
            <a:ext cx="279083" cy="348853"/>
          </a:xfrm>
          <a:prstGeom prst="rect">
            <a:avLst/>
          </a:prstGeom>
          <a:noFill/>
          <a:ln/>
        </p:spPr>
        <p:txBody>
          <a:bodyPr wrap="none" lIns="0" tIns="0" rIns="0" bIns="0" rtlCol="0" anchor="t"/>
          <a:lstStyle/>
          <a:p>
            <a:pPr algn="ctr" indent="0" marL="0">
              <a:lnSpc>
                <a:spcPts val="3500"/>
              </a:lnSpc>
              <a:buNone/>
            </a:pPr>
            <a:r>
              <a:rPr lang="en-US" sz="2150" dirty="0">
                <a:solidFill>
                  <a:srgbClr val="000000"/>
                </a:solidFill>
                <a:latin typeface="Libre Baskerville" pitchFamily="34" charset="0"/>
                <a:ea typeface="Libre Baskerville" pitchFamily="34" charset="-122"/>
                <a:cs typeface="Libre Baskerville" pitchFamily="34" charset="-120"/>
              </a:rPr>
              <a:t>3</a:t>
            </a:r>
            <a:endParaRPr lang="en-US" sz="2150" dirty="0"/>
          </a:p>
        </p:txBody>
      </p:sp>
      <p:sp>
        <p:nvSpPr>
          <p:cNvPr id="12" name="Text 7"/>
          <p:cNvSpPr/>
          <p:nvPr/>
        </p:nvSpPr>
        <p:spPr>
          <a:xfrm>
            <a:off x="6673810" y="4492942"/>
            <a:ext cx="6964442" cy="930473"/>
          </a:xfrm>
          <a:prstGeom prst="rect">
            <a:avLst/>
          </a:prstGeom>
          <a:noFill/>
          <a:ln/>
        </p:spPr>
        <p:txBody>
          <a:bodyPr wrap="square" lIns="0" tIns="0" rIns="0" bIns="0" rtlCol="0" anchor="t"/>
          <a:lstStyle/>
          <a:p>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Check (Vérifier)</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 :</a:t>
            </a:r>
            <a:pPr algn="l" indent="0" marL="0">
              <a:lnSpc>
                <a:spcPts val="2400"/>
              </a:lnSpc>
              <a:buNone/>
            </a:pP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Contrôle aléatoire des présences, vérification des scans (doublons, erreurs), collecte des </a:t>
            </a:r>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retours utilisateurs</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a:t>
            </a:r>
            <a:endParaRPr lang="en-US" sz="1950" dirty="0"/>
          </a:p>
        </p:txBody>
      </p:sp>
      <p:sp>
        <p:nvSpPr>
          <p:cNvPr id="13" name="Shape 8"/>
          <p:cNvSpPr/>
          <p:nvPr/>
        </p:nvSpPr>
        <p:spPr>
          <a:xfrm>
            <a:off x="6524982" y="5792153"/>
            <a:ext cx="7262098" cy="11430"/>
          </a:xfrm>
          <a:prstGeom prst="roundRect">
            <a:avLst>
              <a:gd name="adj" fmla="val 260465"/>
            </a:avLst>
          </a:prstGeom>
          <a:solidFill>
            <a:srgbClr val="FFA44F"/>
          </a:solidFill>
          <a:ln/>
        </p:spPr>
      </p:sp>
      <p:pic>
        <p:nvPicPr>
          <p:cNvPr id="14" name="Image 3" descr="preencoded.png">    </p:cNvPr>
          <p:cNvPicPr>
            <a:picLocks noChangeAspect="1"/>
          </p:cNvPicPr>
          <p:nvPr/>
        </p:nvPicPr>
        <p:blipFill>
          <a:blip r:embed="rId4"/>
          <a:stretch>
            <a:fillRect/>
          </a:stretch>
        </p:blipFill>
        <p:spPr>
          <a:xfrm>
            <a:off x="826294" y="5826443"/>
            <a:ext cx="6456164" cy="1637348"/>
          </a:xfrm>
          <a:prstGeom prst="rect">
            <a:avLst/>
          </a:prstGeom>
        </p:spPr>
      </p:pic>
      <p:sp>
        <p:nvSpPr>
          <p:cNvPr id="15" name="Text 9"/>
          <p:cNvSpPr/>
          <p:nvPr/>
        </p:nvSpPr>
        <p:spPr>
          <a:xfrm>
            <a:off x="3914775" y="6470690"/>
            <a:ext cx="279083" cy="348853"/>
          </a:xfrm>
          <a:prstGeom prst="rect">
            <a:avLst/>
          </a:prstGeom>
          <a:noFill/>
          <a:ln/>
        </p:spPr>
        <p:txBody>
          <a:bodyPr wrap="none" lIns="0" tIns="0" rIns="0" bIns="0" rtlCol="0" anchor="t"/>
          <a:lstStyle/>
          <a:p>
            <a:pPr algn="ctr" indent="0" marL="0">
              <a:lnSpc>
                <a:spcPts val="3500"/>
              </a:lnSpc>
              <a:buNone/>
            </a:pPr>
            <a:r>
              <a:rPr lang="en-US" sz="2150" dirty="0">
                <a:solidFill>
                  <a:srgbClr val="000000"/>
                </a:solidFill>
                <a:latin typeface="Libre Baskerville" pitchFamily="34" charset="0"/>
                <a:ea typeface="Libre Baskerville" pitchFamily="34" charset="-122"/>
                <a:cs typeface="Libre Baskerville" pitchFamily="34" charset="-120"/>
              </a:rPr>
              <a:t>4</a:t>
            </a:r>
            <a:endParaRPr lang="en-US" sz="2150" dirty="0"/>
          </a:p>
        </p:txBody>
      </p:sp>
      <p:sp>
        <p:nvSpPr>
          <p:cNvPr id="16" name="Text 10"/>
          <p:cNvSpPr/>
          <p:nvPr/>
        </p:nvSpPr>
        <p:spPr>
          <a:xfrm>
            <a:off x="7480816" y="6024801"/>
            <a:ext cx="6157436" cy="1240631"/>
          </a:xfrm>
          <a:prstGeom prst="rect">
            <a:avLst/>
          </a:prstGeom>
          <a:noFill/>
          <a:ln/>
        </p:spPr>
        <p:txBody>
          <a:bodyPr wrap="square" lIns="0" tIns="0" rIns="0" bIns="0" rtlCol="0" anchor="t"/>
          <a:lstStyle/>
          <a:p>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Act (Agir)</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 :</a:t>
            </a:r>
            <a:pPr algn="l" indent="0" marL="0">
              <a:lnSpc>
                <a:spcPts val="2400"/>
              </a:lnSpc>
              <a:buNone/>
            </a:pP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Ajustements techniques, </a:t>
            </a:r>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amélioration de l’ergonomie</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 </a:t>
            </a:r>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déploiement généralisé</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 </a:t>
            </a:r>
            <a:pPr algn="l" indent="0" marL="0">
              <a:lnSpc>
                <a:spcPts val="2400"/>
              </a:lnSpc>
              <a:buNone/>
            </a:pPr>
            <a:r>
              <a:rPr lang="en-US" sz="1950" b="1" dirty="0">
                <a:solidFill>
                  <a:srgbClr val="49495A"/>
                </a:solidFill>
                <a:latin typeface="Libre Baskerville" pitchFamily="34" charset="0"/>
                <a:ea typeface="Libre Baskerville" pitchFamily="34" charset="-122"/>
                <a:cs typeface="Libre Baskerville" pitchFamily="34" charset="-120"/>
              </a:rPr>
              <a:t>formation des utilisateurs</a:t>
            </a:r>
            <a:pPr algn="l" indent="0" marL="0">
              <a:lnSpc>
                <a:spcPts val="2400"/>
              </a:lnSpc>
              <a:buNone/>
            </a:pPr>
            <a:r>
              <a:rPr lang="en-US" sz="1950" dirty="0">
                <a:solidFill>
                  <a:srgbClr val="49495A"/>
                </a:solidFill>
                <a:latin typeface="Libre Baskerville" pitchFamily="34" charset="0"/>
                <a:ea typeface="Libre Baskerville" pitchFamily="34" charset="-122"/>
                <a:cs typeface="Libre Baskerville" pitchFamily="34" charset="-120"/>
              </a:rPr>
              <a:t>.</a:t>
            </a:r>
            <a:endParaRPr lang="en-US" sz="19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591633"/>
            <a:ext cx="5264587" cy="620078"/>
          </a:xfrm>
          <a:prstGeom prst="rect">
            <a:avLst/>
          </a:prstGeom>
          <a:noFill/>
          <a:ln/>
        </p:spPr>
        <p:txBody>
          <a:bodyPr wrap="none" lIns="0" tIns="0" rIns="0" bIns="0" rtlCol="0" anchor="t"/>
          <a:lstStyle/>
          <a:p>
            <a:pPr algn="l" indent="0" marL="0">
              <a:lnSpc>
                <a:spcPts val="4850"/>
              </a:lnSpc>
              <a:buNone/>
            </a:pPr>
            <a:r>
              <a:rPr lang="en-US" sz="3900" dirty="0">
                <a:solidFill>
                  <a:srgbClr val="403CCF"/>
                </a:solidFill>
                <a:latin typeface="Libre Baskerville" pitchFamily="34" charset="0"/>
                <a:ea typeface="Libre Baskerville" pitchFamily="34" charset="-122"/>
                <a:cs typeface="Libre Baskerville" pitchFamily="34" charset="-120"/>
              </a:rPr>
              <a:t>Méthodologie PDCA</a:t>
            </a:r>
            <a:endParaRPr lang="en-US" sz="3900" dirty="0"/>
          </a:p>
        </p:txBody>
      </p:sp>
      <p:sp>
        <p:nvSpPr>
          <p:cNvPr id="4" name="Text 1"/>
          <p:cNvSpPr/>
          <p:nvPr/>
        </p:nvSpPr>
        <p:spPr>
          <a:xfrm>
            <a:off x="793790" y="3509367"/>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Le cycle PDCA (Planifier, Faire, Vérifier, Agir) sera appliqué pour la mise en place du système. Cela inclut la planification des objectifs, la mise en œuvre d'un pilote, la vérification des données et des retours utilisateurs, et l'ajustement pour une généralisation.</a:t>
            </a:r>
            <a:endParaRPr lang="en-US" sz="1550" dirty="0"/>
          </a:p>
        </p:txBody>
      </p:sp>
      <p:sp>
        <p:nvSpPr>
          <p:cNvPr id="5" name="Text 2"/>
          <p:cNvSpPr/>
          <p:nvPr/>
        </p:nvSpPr>
        <p:spPr>
          <a:xfrm>
            <a:off x="793790" y="5002768"/>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49495A"/>
                </a:solidFill>
                <a:latin typeface="Open Sans" pitchFamily="34" charset="0"/>
                <a:ea typeface="Open Sans" pitchFamily="34" charset="-122"/>
                <a:cs typeface="Open Sans" pitchFamily="34" charset="-120"/>
              </a:rPr>
              <a:t>Les ajustements porteront sur l'ergonomie, le déploiement généralisé, la formation des utilisateurs et la maintenance régulière.</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64858" y="670441"/>
            <a:ext cx="4780359" cy="597456"/>
          </a:xfrm>
          <a:prstGeom prst="rect">
            <a:avLst/>
          </a:prstGeom>
          <a:noFill/>
          <a:ln/>
        </p:spPr>
        <p:txBody>
          <a:bodyPr wrap="none" lIns="0" tIns="0" rIns="0" bIns="0" rtlCol="0" anchor="t"/>
          <a:lstStyle/>
          <a:p>
            <a:pPr algn="l" indent="0" marL="0">
              <a:lnSpc>
                <a:spcPts val="4700"/>
              </a:lnSpc>
              <a:buNone/>
            </a:pPr>
            <a:r>
              <a:rPr lang="en-US" sz="3750" dirty="0">
                <a:solidFill>
                  <a:srgbClr val="403CCF"/>
                </a:solidFill>
                <a:latin typeface="Libre Baskerville" pitchFamily="34" charset="0"/>
                <a:ea typeface="Libre Baskerville" pitchFamily="34" charset="-122"/>
                <a:cs typeface="Libre Baskerville" pitchFamily="34" charset="-120"/>
              </a:rPr>
              <a:t>Critères SMART</a:t>
            </a:r>
            <a:endParaRPr lang="en-US" sz="3750" dirty="0"/>
          </a:p>
        </p:txBody>
      </p:sp>
      <p:sp>
        <p:nvSpPr>
          <p:cNvPr id="3" name="Text 1"/>
          <p:cNvSpPr/>
          <p:nvPr/>
        </p:nvSpPr>
        <p:spPr>
          <a:xfrm>
            <a:off x="764858" y="1554718"/>
            <a:ext cx="13100685" cy="305872"/>
          </a:xfrm>
          <a:prstGeom prst="rect">
            <a:avLst/>
          </a:prstGeom>
          <a:noFill/>
          <a:ln/>
        </p:spPr>
        <p:txBody>
          <a:bodyPr wrap="none" lIns="0" tIns="0" rIns="0" bIns="0" rtlCol="0" anchor="t"/>
          <a:lstStyle/>
          <a:p>
            <a:pPr algn="l" indent="0" marL="0">
              <a:lnSpc>
                <a:spcPts val="2400"/>
              </a:lnSpc>
              <a:buNone/>
            </a:pPr>
            <a:r>
              <a:rPr lang="en-US" sz="1500" dirty="0">
                <a:solidFill>
                  <a:srgbClr val="49495A"/>
                </a:solidFill>
                <a:latin typeface="Open Sans" pitchFamily="34" charset="0"/>
                <a:ea typeface="Open Sans" pitchFamily="34" charset="-122"/>
                <a:cs typeface="Open Sans" pitchFamily="34" charset="-120"/>
              </a:rPr>
              <a:t>Les objectifs du projet sont définis selon la méthode </a:t>
            </a:r>
            <a:pPr algn="l" indent="0" marL="0">
              <a:lnSpc>
                <a:spcPts val="2400"/>
              </a:lnSpc>
              <a:buNone/>
            </a:pPr>
            <a:r>
              <a:rPr lang="en-US" sz="1500" b="1" dirty="0">
                <a:solidFill>
                  <a:srgbClr val="49495A"/>
                </a:solidFill>
                <a:latin typeface="Open Sans" pitchFamily="34" charset="0"/>
                <a:ea typeface="Open Sans" pitchFamily="34" charset="-122"/>
                <a:cs typeface="Open Sans" pitchFamily="34" charset="-120"/>
              </a:rPr>
              <a:t>SMART</a:t>
            </a:r>
            <a:pPr algn="l" indent="0" marL="0">
              <a:lnSpc>
                <a:spcPts val="2400"/>
              </a:lnSpc>
              <a:buNone/>
            </a:pPr>
            <a:r>
              <a:rPr lang="en-US" sz="1500" dirty="0">
                <a:solidFill>
                  <a:srgbClr val="49495A"/>
                </a:solidFill>
                <a:latin typeface="Open Sans" pitchFamily="34" charset="0"/>
                <a:ea typeface="Open Sans" pitchFamily="34" charset="-122"/>
                <a:cs typeface="Open Sans" pitchFamily="34" charset="-120"/>
              </a:rPr>
              <a:t>, afin de garantir clarté, faisabilité et efficacité.</a:t>
            </a:r>
            <a:endParaRPr lang="en-US" sz="1500" dirty="0"/>
          </a:p>
        </p:txBody>
      </p:sp>
      <p:sp>
        <p:nvSpPr>
          <p:cNvPr id="4" name="Shape 2"/>
          <p:cNvSpPr/>
          <p:nvPr/>
        </p:nvSpPr>
        <p:spPr>
          <a:xfrm>
            <a:off x="764858" y="2075617"/>
            <a:ext cx="4239339" cy="2474357"/>
          </a:xfrm>
          <a:prstGeom prst="roundRect">
            <a:avLst>
              <a:gd name="adj" fmla="val 1159"/>
            </a:avLst>
          </a:prstGeom>
          <a:solidFill>
            <a:srgbClr val="EAE8F3"/>
          </a:solidFill>
          <a:ln/>
        </p:spPr>
      </p:sp>
      <p:sp>
        <p:nvSpPr>
          <p:cNvPr id="5" name="Text 3"/>
          <p:cNvSpPr/>
          <p:nvPr/>
        </p:nvSpPr>
        <p:spPr>
          <a:xfrm>
            <a:off x="956072" y="2266831"/>
            <a:ext cx="3856911" cy="2091928"/>
          </a:xfrm>
          <a:prstGeom prst="rect">
            <a:avLst/>
          </a:prstGeom>
          <a:noFill/>
          <a:ln/>
        </p:spPr>
        <p:txBody>
          <a:bodyPr wrap="square" lIns="0" tIns="0" rIns="0" bIns="0" rtlCol="0" anchor="t"/>
          <a:lstStyle/>
          <a:p>
            <a:pPr algn="ctr" indent="0" marL="0">
              <a:lnSpc>
                <a:spcPts val="2350"/>
              </a:lnSpc>
              <a:buNone/>
            </a:pPr>
            <a:r>
              <a:rPr lang="en-US" sz="1850" b="1" dirty="0">
                <a:solidFill>
                  <a:srgbClr val="49495A"/>
                </a:solidFill>
                <a:latin typeface="Libre Baskerville" pitchFamily="34" charset="0"/>
                <a:ea typeface="Libre Baskerville" pitchFamily="34" charset="-122"/>
                <a:cs typeface="Libre Baskerville" pitchFamily="34" charset="-120"/>
              </a:rPr>
              <a:t>S – Spécifique</a:t>
            </a:r>
            <a:pPr algn="ctr" indent="0" marL="0">
              <a:lnSpc>
                <a:spcPts val="2350"/>
              </a:lnSpc>
              <a:buNone/>
            </a:pPr>
            <a:pPr algn="ctr" indent="0" marL="0">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Développer un </a:t>
            </a:r>
            <a:pPr algn="ctr" indent="0" marL="0">
              <a:lnSpc>
                <a:spcPts val="2350"/>
              </a:lnSpc>
              <a:buNone/>
            </a:pPr>
            <a:r>
              <a:rPr lang="en-US" sz="1850" b="1" dirty="0">
                <a:solidFill>
                  <a:srgbClr val="49495A"/>
                </a:solidFill>
                <a:latin typeface="Libre Baskerville" pitchFamily="34" charset="0"/>
                <a:ea typeface="Libre Baskerville" pitchFamily="34" charset="-122"/>
                <a:cs typeface="Libre Baskerville" pitchFamily="34" charset="-120"/>
              </a:rPr>
              <a:t>système de pointage via QR code</a:t>
            </a:r>
            <a:pPr algn="ctr" indent="0" marL="0">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 sans papier, assurant un </a:t>
            </a:r>
            <a:pPr algn="ctr" indent="0" marL="0">
              <a:lnSpc>
                <a:spcPts val="2350"/>
              </a:lnSpc>
              <a:buNone/>
            </a:pPr>
            <a:r>
              <a:rPr lang="en-US" sz="1850" b="1" dirty="0">
                <a:solidFill>
                  <a:srgbClr val="49495A"/>
                </a:solidFill>
                <a:latin typeface="Libre Baskerville" pitchFamily="34" charset="0"/>
                <a:ea typeface="Libre Baskerville" pitchFamily="34" charset="-122"/>
                <a:cs typeface="Libre Baskerville" pitchFamily="34" charset="-120"/>
              </a:rPr>
              <a:t>enregistrement sécurisé</a:t>
            </a:r>
            <a:pPr algn="ctr" indent="0" marL="0">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 des présences et un </a:t>
            </a:r>
            <a:pPr algn="ctr" indent="0" marL="0">
              <a:lnSpc>
                <a:spcPts val="2350"/>
              </a:lnSpc>
              <a:buNone/>
            </a:pPr>
            <a:r>
              <a:rPr lang="en-US" sz="1850" b="1" dirty="0">
                <a:solidFill>
                  <a:srgbClr val="49495A"/>
                </a:solidFill>
                <a:latin typeface="Libre Baskerville" pitchFamily="34" charset="0"/>
                <a:ea typeface="Libre Baskerville" pitchFamily="34" charset="-122"/>
                <a:cs typeface="Libre Baskerville" pitchFamily="34" charset="-120"/>
              </a:rPr>
              <a:t>export automatique vers le GRETA</a:t>
            </a:r>
            <a:pPr algn="ctr" indent="0" marL="0">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a:t>
            </a:r>
            <a:endParaRPr lang="en-US" sz="1850" dirty="0"/>
          </a:p>
        </p:txBody>
      </p:sp>
      <p:sp>
        <p:nvSpPr>
          <p:cNvPr id="6" name="Shape 4"/>
          <p:cNvSpPr/>
          <p:nvPr/>
        </p:nvSpPr>
        <p:spPr>
          <a:xfrm>
            <a:off x="5195411" y="2075617"/>
            <a:ext cx="4239458" cy="2474357"/>
          </a:xfrm>
          <a:prstGeom prst="roundRect">
            <a:avLst>
              <a:gd name="adj" fmla="val 1159"/>
            </a:avLst>
          </a:prstGeom>
          <a:solidFill>
            <a:srgbClr val="EAE8F3"/>
          </a:solidFill>
          <a:ln/>
        </p:spPr>
      </p:sp>
      <p:sp>
        <p:nvSpPr>
          <p:cNvPr id="7" name="Text 5"/>
          <p:cNvSpPr/>
          <p:nvPr/>
        </p:nvSpPr>
        <p:spPr>
          <a:xfrm>
            <a:off x="6120051" y="2266831"/>
            <a:ext cx="2390180" cy="298847"/>
          </a:xfrm>
          <a:prstGeom prst="rect">
            <a:avLst/>
          </a:prstGeom>
          <a:noFill/>
          <a:ln/>
        </p:spPr>
        <p:txBody>
          <a:bodyPr wrap="none" lIns="0" tIns="0" rIns="0" bIns="0" rtlCol="0" anchor="t"/>
          <a:lstStyle/>
          <a:p>
            <a:pPr algn="ctr" indent="0" marL="0">
              <a:lnSpc>
                <a:spcPts val="2350"/>
              </a:lnSpc>
              <a:buNone/>
            </a:pPr>
            <a:r>
              <a:rPr lang="en-US" sz="1850" b="1" dirty="0">
                <a:solidFill>
                  <a:srgbClr val="49495A"/>
                </a:solidFill>
                <a:latin typeface="Libre Baskerville" pitchFamily="34" charset="0"/>
                <a:ea typeface="Libre Baskerville" pitchFamily="34" charset="-122"/>
                <a:cs typeface="Libre Baskerville" pitchFamily="34" charset="-120"/>
              </a:rPr>
              <a:t>M – Mesurable</a:t>
            </a:r>
            <a:endParaRPr lang="en-US" sz="1850" dirty="0"/>
          </a:p>
        </p:txBody>
      </p:sp>
      <p:sp>
        <p:nvSpPr>
          <p:cNvPr id="8" name="Text 6"/>
          <p:cNvSpPr/>
          <p:nvPr/>
        </p:nvSpPr>
        <p:spPr>
          <a:xfrm>
            <a:off x="5386626" y="2680335"/>
            <a:ext cx="3857030" cy="611743"/>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100 % des présences saisies électroniquement</a:t>
            </a:r>
            <a:endParaRPr lang="en-US" sz="1500" dirty="0"/>
          </a:p>
        </p:txBody>
      </p:sp>
      <p:sp>
        <p:nvSpPr>
          <p:cNvPr id="9" name="Text 7"/>
          <p:cNvSpPr/>
          <p:nvPr/>
        </p:nvSpPr>
        <p:spPr>
          <a:xfrm>
            <a:off x="5386626" y="3358991"/>
            <a:ext cx="3857030" cy="611743"/>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Données transmises </a:t>
            </a:r>
            <a:pPr algn="l" indent="0" marL="0">
              <a:lnSpc>
                <a:spcPts val="2400"/>
              </a:lnSpc>
              <a:buNone/>
            </a:pPr>
            <a:r>
              <a:rPr lang="en-US" sz="1500" b="1" dirty="0">
                <a:solidFill>
                  <a:srgbClr val="49495A"/>
                </a:solidFill>
                <a:latin typeface="Open Sans" pitchFamily="34" charset="0"/>
                <a:ea typeface="Open Sans" pitchFamily="34" charset="-122"/>
                <a:cs typeface="Open Sans" pitchFamily="34" charset="-120"/>
              </a:rPr>
              <a:t>au moins une fois par semaine</a:t>
            </a:r>
            <a:endParaRPr lang="en-US" sz="1500" dirty="0"/>
          </a:p>
        </p:txBody>
      </p:sp>
      <p:sp>
        <p:nvSpPr>
          <p:cNvPr id="10" name="Text 8"/>
          <p:cNvSpPr/>
          <p:nvPr/>
        </p:nvSpPr>
        <p:spPr>
          <a:xfrm>
            <a:off x="5386626" y="4037648"/>
            <a:ext cx="3857030"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Export possible au format </a:t>
            </a:r>
            <a:pPr algn="l" indent="0" marL="0">
              <a:lnSpc>
                <a:spcPts val="2400"/>
              </a:lnSpc>
              <a:buNone/>
            </a:pPr>
            <a:r>
              <a:rPr lang="en-US" sz="1500" b="1" dirty="0">
                <a:solidFill>
                  <a:srgbClr val="49495A"/>
                </a:solidFill>
                <a:latin typeface="Open Sans" pitchFamily="34" charset="0"/>
                <a:ea typeface="Open Sans" pitchFamily="34" charset="-122"/>
                <a:cs typeface="Open Sans" pitchFamily="34" charset="-120"/>
              </a:rPr>
              <a:t>Excel ou PDF</a:t>
            </a:r>
            <a:endParaRPr lang="en-US" sz="1500" dirty="0"/>
          </a:p>
        </p:txBody>
      </p:sp>
      <p:sp>
        <p:nvSpPr>
          <p:cNvPr id="11" name="Shape 9"/>
          <p:cNvSpPr/>
          <p:nvPr/>
        </p:nvSpPr>
        <p:spPr>
          <a:xfrm>
            <a:off x="9626084" y="2075617"/>
            <a:ext cx="4239458" cy="2474357"/>
          </a:xfrm>
          <a:prstGeom prst="roundRect">
            <a:avLst>
              <a:gd name="adj" fmla="val 1159"/>
            </a:avLst>
          </a:prstGeom>
          <a:solidFill>
            <a:srgbClr val="EAE8F3"/>
          </a:solidFill>
          <a:ln/>
        </p:spPr>
      </p:sp>
      <p:sp>
        <p:nvSpPr>
          <p:cNvPr id="12" name="Text 10"/>
          <p:cNvSpPr/>
          <p:nvPr/>
        </p:nvSpPr>
        <p:spPr>
          <a:xfrm>
            <a:off x="10003036" y="2266831"/>
            <a:ext cx="3485555" cy="597694"/>
          </a:xfrm>
          <a:prstGeom prst="rect">
            <a:avLst/>
          </a:prstGeom>
          <a:noFill/>
          <a:ln/>
        </p:spPr>
        <p:txBody>
          <a:bodyPr wrap="square" lIns="0" tIns="0" rIns="0" bIns="0" rtlCol="0" anchor="t"/>
          <a:lstStyle/>
          <a:p>
            <a:pPr algn="ctr" indent="0" marL="0">
              <a:lnSpc>
                <a:spcPts val="2350"/>
              </a:lnSpc>
              <a:buNone/>
            </a:pPr>
            <a:r>
              <a:rPr lang="en-US" sz="1850" b="1" dirty="0">
                <a:solidFill>
                  <a:srgbClr val="49495A"/>
                </a:solidFill>
                <a:latin typeface="Libre Baskerville" pitchFamily="34" charset="0"/>
                <a:ea typeface="Libre Baskerville" pitchFamily="34" charset="-122"/>
                <a:cs typeface="Libre Baskerville" pitchFamily="34" charset="-120"/>
              </a:rPr>
              <a:t>A – Atteignable</a:t>
            </a:r>
            <a:pPr algn="ctr" indent="0" marL="0">
              <a:lnSpc>
                <a:spcPts val="2350"/>
              </a:lnSpc>
              <a:buNone/>
            </a:pPr>
            <a:pPr algn="ctr" indent="0" marL="0">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Objectifs réalisables grâce à :</a:t>
            </a:r>
            <a:endParaRPr lang="en-US" sz="1850" dirty="0"/>
          </a:p>
        </p:txBody>
      </p:sp>
      <p:sp>
        <p:nvSpPr>
          <p:cNvPr id="13" name="Text 11"/>
          <p:cNvSpPr/>
          <p:nvPr/>
        </p:nvSpPr>
        <p:spPr>
          <a:xfrm>
            <a:off x="9817298" y="2979182"/>
            <a:ext cx="3857030"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QR codes et base de données en ligne</a:t>
            </a:r>
            <a:endParaRPr lang="en-US" sz="1500" dirty="0"/>
          </a:p>
        </p:txBody>
      </p:sp>
      <p:sp>
        <p:nvSpPr>
          <p:cNvPr id="14" name="Text 12"/>
          <p:cNvSpPr/>
          <p:nvPr/>
        </p:nvSpPr>
        <p:spPr>
          <a:xfrm>
            <a:off x="9817298" y="3351967"/>
            <a:ext cx="3857030"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Outils de reporting adaptés</a:t>
            </a:r>
            <a:endParaRPr lang="en-US" sz="1500" dirty="0"/>
          </a:p>
        </p:txBody>
      </p:sp>
      <p:sp>
        <p:nvSpPr>
          <p:cNvPr id="15" name="Text 13"/>
          <p:cNvSpPr/>
          <p:nvPr/>
        </p:nvSpPr>
        <p:spPr>
          <a:xfrm>
            <a:off x="9817298" y="3724751"/>
            <a:ext cx="3857030" cy="611743"/>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Implication de l’équipe pédagogique et technique</a:t>
            </a:r>
            <a:endParaRPr lang="en-US" sz="1500" dirty="0"/>
          </a:p>
        </p:txBody>
      </p:sp>
      <p:sp>
        <p:nvSpPr>
          <p:cNvPr id="16" name="Shape 14"/>
          <p:cNvSpPr/>
          <p:nvPr/>
        </p:nvSpPr>
        <p:spPr>
          <a:xfrm>
            <a:off x="764858" y="4741188"/>
            <a:ext cx="6454735" cy="2817852"/>
          </a:xfrm>
          <a:prstGeom prst="roundRect">
            <a:avLst>
              <a:gd name="adj" fmla="val 1018"/>
            </a:avLst>
          </a:prstGeom>
          <a:solidFill>
            <a:srgbClr val="EAE8F3"/>
          </a:solidFill>
          <a:ln/>
        </p:spPr>
      </p:sp>
      <p:sp>
        <p:nvSpPr>
          <p:cNvPr id="17" name="Text 15"/>
          <p:cNvSpPr/>
          <p:nvPr/>
        </p:nvSpPr>
        <p:spPr>
          <a:xfrm>
            <a:off x="2521029" y="4932402"/>
            <a:ext cx="2942392" cy="597694"/>
          </a:xfrm>
          <a:prstGeom prst="rect">
            <a:avLst/>
          </a:prstGeom>
          <a:noFill/>
          <a:ln/>
        </p:spPr>
        <p:txBody>
          <a:bodyPr wrap="square" lIns="0" tIns="0" rIns="0" bIns="0" rtlCol="0" anchor="t"/>
          <a:lstStyle/>
          <a:p>
            <a:pPr algn="ctr" indent="0" marL="0">
              <a:lnSpc>
                <a:spcPts val="2350"/>
              </a:lnSpc>
              <a:buNone/>
            </a:pPr>
            <a:r>
              <a:rPr lang="en-US" sz="1850" b="1" dirty="0">
                <a:solidFill>
                  <a:srgbClr val="49495A"/>
                </a:solidFill>
                <a:latin typeface="Libre Baskerville" pitchFamily="34" charset="0"/>
                <a:ea typeface="Libre Baskerville" pitchFamily="34" charset="-122"/>
                <a:cs typeface="Libre Baskerville" pitchFamily="34" charset="-120"/>
              </a:rPr>
              <a:t>R – Réaliste</a:t>
            </a:r>
            <a:pPr algn="ctr" indent="0" marL="0">
              <a:lnSpc>
                <a:spcPts val="2350"/>
              </a:lnSpc>
              <a:buNone/>
            </a:pPr>
            <a:pPr algn="ctr" indent="0" marL="0">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Ressources disponibles :</a:t>
            </a:r>
            <a:endParaRPr lang="en-US" sz="1850" dirty="0"/>
          </a:p>
        </p:txBody>
      </p:sp>
      <p:sp>
        <p:nvSpPr>
          <p:cNvPr id="18" name="Text 16"/>
          <p:cNvSpPr/>
          <p:nvPr/>
        </p:nvSpPr>
        <p:spPr>
          <a:xfrm>
            <a:off x="956072" y="5644753"/>
            <a:ext cx="6072307"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Smartphones / tablettes</a:t>
            </a:r>
            <a:endParaRPr lang="en-US" sz="1500" dirty="0"/>
          </a:p>
        </p:txBody>
      </p:sp>
      <p:sp>
        <p:nvSpPr>
          <p:cNvPr id="19" name="Text 17"/>
          <p:cNvSpPr/>
          <p:nvPr/>
        </p:nvSpPr>
        <p:spPr>
          <a:xfrm>
            <a:off x="956072" y="6017538"/>
            <a:ext cx="6072307" cy="611743"/>
          </a:xfrm>
          <a:prstGeom prst="rect">
            <a:avLst/>
          </a:prstGeom>
          <a:noFill/>
          <a:ln/>
        </p:spPr>
        <p:txBody>
          <a:bodyPr wrap="squar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Outils gratuits ou peu coûteux (Google Forms, QR Generator, VS Code…)</a:t>
            </a:r>
            <a:endParaRPr lang="en-US" sz="1500" dirty="0"/>
          </a:p>
        </p:txBody>
      </p:sp>
      <p:sp>
        <p:nvSpPr>
          <p:cNvPr id="20" name="Shape 18"/>
          <p:cNvSpPr/>
          <p:nvPr/>
        </p:nvSpPr>
        <p:spPr>
          <a:xfrm>
            <a:off x="7410807" y="4741188"/>
            <a:ext cx="6454735" cy="2817852"/>
          </a:xfrm>
          <a:prstGeom prst="roundRect">
            <a:avLst>
              <a:gd name="adj" fmla="val 1018"/>
            </a:avLst>
          </a:prstGeom>
          <a:solidFill>
            <a:srgbClr val="EAE8F3"/>
          </a:solidFill>
          <a:ln/>
        </p:spPr>
      </p:sp>
      <p:sp>
        <p:nvSpPr>
          <p:cNvPr id="21" name="Text 19"/>
          <p:cNvSpPr/>
          <p:nvPr/>
        </p:nvSpPr>
        <p:spPr>
          <a:xfrm>
            <a:off x="7602022" y="4932402"/>
            <a:ext cx="6072307" cy="896541"/>
          </a:xfrm>
          <a:prstGeom prst="rect">
            <a:avLst/>
          </a:prstGeom>
          <a:noFill/>
          <a:ln/>
        </p:spPr>
        <p:txBody>
          <a:bodyPr wrap="square" lIns="0" tIns="0" rIns="0" bIns="0" rtlCol="0" anchor="t"/>
          <a:lstStyle/>
          <a:p>
            <a:pPr algn="ctr" indent="0" marL="0">
              <a:lnSpc>
                <a:spcPts val="2350"/>
              </a:lnSpc>
              <a:buNone/>
            </a:pPr>
            <a:r>
              <a:rPr lang="en-US" sz="1850" b="1" dirty="0">
                <a:solidFill>
                  <a:srgbClr val="49495A"/>
                </a:solidFill>
                <a:latin typeface="Libre Baskerville" pitchFamily="34" charset="0"/>
                <a:ea typeface="Libre Baskerville" pitchFamily="34" charset="-122"/>
                <a:cs typeface="Libre Baskerville" pitchFamily="34" charset="-120"/>
              </a:rPr>
              <a:t>T – Temporellement défini</a:t>
            </a:r>
            <a:pPr algn="ctr" indent="0" marL="0">
              <a:lnSpc>
                <a:spcPts val="2350"/>
              </a:lnSpc>
              <a:buNone/>
            </a:pPr>
            <a:pPr algn="ctr" indent="0" marL="0">
              <a:lnSpc>
                <a:spcPts val="2350"/>
              </a:lnSpc>
              <a:buNone/>
            </a:pPr>
            <a:r>
              <a:rPr lang="en-US" sz="1850" b="1" dirty="0">
                <a:solidFill>
                  <a:srgbClr val="49495A"/>
                </a:solidFill>
                <a:latin typeface="Libre Baskerville" pitchFamily="34" charset="0"/>
                <a:ea typeface="Libre Baskerville" pitchFamily="34" charset="-122"/>
                <a:cs typeface="Libre Baskerville" pitchFamily="34" charset="-120"/>
              </a:rPr>
              <a:t>Durée du projet : 4 semaines</a:t>
            </a:r>
            <a:pPr algn="ctr" indent="0" marL="0">
              <a:lnSpc>
                <a:spcPts val="2350"/>
              </a:lnSpc>
              <a:buNone/>
            </a:pPr>
            <a:r>
              <a:rPr lang="en-US" sz="1850" dirty="0">
                <a:solidFill>
                  <a:srgbClr val="49495A"/>
                </a:solidFill>
                <a:latin typeface="Libre Baskerville" pitchFamily="34" charset="0"/>
                <a:ea typeface="Libre Baskerville" pitchFamily="34" charset="-122"/>
                <a:cs typeface="Libre Baskerville" pitchFamily="34" charset="-120"/>
              </a:rPr>
              <a:t>, structurées comme suit :</a:t>
            </a:r>
            <a:endParaRPr lang="en-US" sz="1850" dirty="0"/>
          </a:p>
        </p:txBody>
      </p:sp>
      <p:sp>
        <p:nvSpPr>
          <p:cNvPr id="22" name="Text 20"/>
          <p:cNvSpPr/>
          <p:nvPr/>
        </p:nvSpPr>
        <p:spPr>
          <a:xfrm>
            <a:off x="7602022" y="5943600"/>
            <a:ext cx="6072307"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Semaine 1 : Cahier des charges &amp; choix techniques</a:t>
            </a:r>
            <a:endParaRPr lang="en-US" sz="1500" dirty="0"/>
          </a:p>
        </p:txBody>
      </p:sp>
      <p:sp>
        <p:nvSpPr>
          <p:cNvPr id="23" name="Text 21"/>
          <p:cNvSpPr/>
          <p:nvPr/>
        </p:nvSpPr>
        <p:spPr>
          <a:xfrm>
            <a:off x="7602022" y="6316385"/>
            <a:ext cx="6072307"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Semaine 2 : Développement &amp; prototype</a:t>
            </a:r>
            <a:endParaRPr lang="en-US" sz="1500" dirty="0"/>
          </a:p>
        </p:txBody>
      </p:sp>
      <p:sp>
        <p:nvSpPr>
          <p:cNvPr id="24" name="Text 22"/>
          <p:cNvSpPr/>
          <p:nvPr/>
        </p:nvSpPr>
        <p:spPr>
          <a:xfrm>
            <a:off x="7602022" y="6689169"/>
            <a:ext cx="6072307"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Semaine 3 : Phase pilote</a:t>
            </a:r>
            <a:endParaRPr lang="en-US" sz="1500" dirty="0"/>
          </a:p>
        </p:txBody>
      </p:sp>
      <p:sp>
        <p:nvSpPr>
          <p:cNvPr id="25" name="Text 23"/>
          <p:cNvSpPr/>
          <p:nvPr/>
        </p:nvSpPr>
        <p:spPr>
          <a:xfrm>
            <a:off x="7602022" y="7061954"/>
            <a:ext cx="6072307" cy="305872"/>
          </a:xfrm>
          <a:prstGeom prst="rect">
            <a:avLst/>
          </a:prstGeom>
          <a:noFill/>
          <a:ln/>
        </p:spPr>
        <p:txBody>
          <a:bodyPr wrap="none" lIns="0" tIns="0" rIns="0" bIns="0" rtlCol="0" anchor="t"/>
          <a:lstStyle/>
          <a:p>
            <a:pPr algn="l" marL="342900" indent="-342900">
              <a:lnSpc>
                <a:spcPts val="2400"/>
              </a:lnSpc>
              <a:buSzPct val="100000"/>
              <a:buChar char="•"/>
            </a:pPr>
            <a:r>
              <a:rPr lang="en-US" sz="1500" dirty="0">
                <a:solidFill>
                  <a:srgbClr val="49495A"/>
                </a:solidFill>
                <a:latin typeface="Open Sans" pitchFamily="34" charset="0"/>
                <a:ea typeface="Open Sans" pitchFamily="34" charset="-122"/>
                <a:cs typeface="Open Sans" pitchFamily="34" charset="-120"/>
              </a:rPr>
              <a:t>Semaine 4 : Ajustements &amp; déploiement</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446014"/>
          </a:xfrm>
          <a:prstGeom prst="rect">
            <a:avLst/>
          </a:prstGeom>
        </p:spPr>
      </p:pic>
      <p:sp>
        <p:nvSpPr>
          <p:cNvPr id="3" name="Text 0"/>
          <p:cNvSpPr/>
          <p:nvPr/>
        </p:nvSpPr>
        <p:spPr>
          <a:xfrm>
            <a:off x="462677" y="1764863"/>
            <a:ext cx="2892028" cy="361474"/>
          </a:xfrm>
          <a:prstGeom prst="rect">
            <a:avLst/>
          </a:prstGeom>
          <a:noFill/>
          <a:ln/>
        </p:spPr>
        <p:txBody>
          <a:bodyPr wrap="none" lIns="0" tIns="0" rIns="0" bIns="0" rtlCol="0" anchor="t"/>
          <a:lstStyle/>
          <a:p>
            <a:pPr algn="l" indent="0" marL="0">
              <a:lnSpc>
                <a:spcPts val="2800"/>
              </a:lnSpc>
              <a:buNone/>
            </a:pPr>
            <a:r>
              <a:rPr lang="en-US" sz="2250" dirty="0">
                <a:solidFill>
                  <a:srgbClr val="403CCF"/>
                </a:solidFill>
                <a:latin typeface="Libre Baskerville" pitchFamily="34" charset="0"/>
                <a:ea typeface="Libre Baskerville" pitchFamily="34" charset="-122"/>
                <a:cs typeface="Libre Baskerville" pitchFamily="34" charset="-120"/>
              </a:rPr>
              <a:t>Analyse SWOT</a:t>
            </a:r>
            <a:endParaRPr lang="en-US" sz="2250" dirty="0"/>
          </a:p>
        </p:txBody>
      </p:sp>
      <p:sp>
        <p:nvSpPr>
          <p:cNvPr id="4" name="Text 1"/>
          <p:cNvSpPr/>
          <p:nvPr/>
        </p:nvSpPr>
        <p:spPr>
          <a:xfrm>
            <a:off x="462677" y="2299811"/>
            <a:ext cx="2494121" cy="180737"/>
          </a:xfrm>
          <a:prstGeom prst="rect">
            <a:avLst/>
          </a:prstGeom>
          <a:noFill/>
          <a:ln/>
        </p:spPr>
        <p:txBody>
          <a:bodyPr wrap="none" lIns="0" tIns="0" rIns="0" bIns="0" rtlCol="0" anchor="t"/>
          <a:lstStyle/>
          <a:p>
            <a:pPr algn="l" indent="0" marL="0">
              <a:lnSpc>
                <a:spcPts val="1400"/>
              </a:lnSpc>
              <a:buNone/>
            </a:pPr>
            <a:r>
              <a:rPr lang="en-US" sz="1100" b="1" dirty="0">
                <a:solidFill>
                  <a:srgbClr val="403CCF"/>
                </a:solidFill>
                <a:latin typeface="Libre Baskerville" pitchFamily="34" charset="0"/>
                <a:ea typeface="Libre Baskerville" pitchFamily="34" charset="-122"/>
                <a:cs typeface="Libre Baskerville" pitchFamily="34" charset="-120"/>
              </a:rPr>
              <a:t>Forces (facteurs internes positifs)</a:t>
            </a:r>
            <a:endParaRPr lang="en-US" sz="1100" dirty="0"/>
          </a:p>
        </p:txBody>
      </p:sp>
      <p:sp>
        <p:nvSpPr>
          <p:cNvPr id="5" name="Text 2"/>
          <p:cNvSpPr/>
          <p:nvPr/>
        </p:nvSpPr>
        <p:spPr>
          <a:xfrm>
            <a:off x="462677" y="2654022"/>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Automatisation du suivi des présences : gain de temps pour les équipes administratives.</a:t>
            </a:r>
            <a:endParaRPr lang="en-US" sz="900" dirty="0"/>
          </a:p>
        </p:txBody>
      </p:sp>
      <p:sp>
        <p:nvSpPr>
          <p:cNvPr id="6" name="Text 3"/>
          <p:cNvSpPr/>
          <p:nvPr/>
        </p:nvSpPr>
        <p:spPr>
          <a:xfrm>
            <a:off x="462677" y="2879646"/>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Réduction des erreurs liées au pointage manuel.</a:t>
            </a:r>
            <a:endParaRPr lang="en-US" sz="900" dirty="0"/>
          </a:p>
        </p:txBody>
      </p:sp>
      <p:sp>
        <p:nvSpPr>
          <p:cNvPr id="7" name="Text 4"/>
          <p:cNvSpPr/>
          <p:nvPr/>
        </p:nvSpPr>
        <p:spPr>
          <a:xfrm>
            <a:off x="462677" y="3105269"/>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Traçabilité renforcée : données datées, centralisées et exportables.</a:t>
            </a:r>
            <a:endParaRPr lang="en-US" sz="900" dirty="0"/>
          </a:p>
        </p:txBody>
      </p:sp>
      <p:sp>
        <p:nvSpPr>
          <p:cNvPr id="8" name="Text 5"/>
          <p:cNvSpPr/>
          <p:nvPr/>
        </p:nvSpPr>
        <p:spPr>
          <a:xfrm>
            <a:off x="462677" y="3330893"/>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Transmission directe des données au GRETA : simplification des démarches.</a:t>
            </a:r>
            <a:endParaRPr lang="en-US" sz="900" dirty="0"/>
          </a:p>
        </p:txBody>
      </p:sp>
      <p:sp>
        <p:nvSpPr>
          <p:cNvPr id="9" name="Text 6"/>
          <p:cNvSpPr/>
          <p:nvPr/>
        </p:nvSpPr>
        <p:spPr>
          <a:xfrm>
            <a:off x="462677" y="3556516"/>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Accessibilité : les QR codes sont compatibles avec la majorité des smartphones.</a:t>
            </a:r>
            <a:endParaRPr lang="en-US" sz="900" dirty="0"/>
          </a:p>
        </p:txBody>
      </p:sp>
      <p:sp>
        <p:nvSpPr>
          <p:cNvPr id="10" name="Text 7"/>
          <p:cNvSpPr/>
          <p:nvPr/>
        </p:nvSpPr>
        <p:spPr>
          <a:xfrm>
            <a:off x="462677" y="3915132"/>
            <a:ext cx="2796064" cy="180737"/>
          </a:xfrm>
          <a:prstGeom prst="rect">
            <a:avLst/>
          </a:prstGeom>
          <a:noFill/>
          <a:ln/>
        </p:spPr>
        <p:txBody>
          <a:bodyPr wrap="none" lIns="0" tIns="0" rIns="0" bIns="0" rtlCol="0" anchor="t"/>
          <a:lstStyle/>
          <a:p>
            <a:pPr algn="l" indent="0" marL="0">
              <a:lnSpc>
                <a:spcPts val="1400"/>
              </a:lnSpc>
              <a:buNone/>
            </a:pPr>
            <a:r>
              <a:rPr lang="en-US" sz="1100" b="1" dirty="0">
                <a:solidFill>
                  <a:srgbClr val="403CCF"/>
                </a:solidFill>
                <a:latin typeface="Libre Baskerville" pitchFamily="34" charset="0"/>
                <a:ea typeface="Libre Baskerville" pitchFamily="34" charset="-122"/>
                <a:cs typeface="Libre Baskerville" pitchFamily="34" charset="-120"/>
              </a:rPr>
              <a:t>Faiblesses (facteurs internes négatifs)</a:t>
            </a:r>
            <a:endParaRPr lang="en-US" sz="1100" dirty="0"/>
          </a:p>
        </p:txBody>
      </p:sp>
      <p:sp>
        <p:nvSpPr>
          <p:cNvPr id="11" name="Text 8"/>
          <p:cNvSpPr/>
          <p:nvPr/>
        </p:nvSpPr>
        <p:spPr>
          <a:xfrm>
            <a:off x="462677" y="4269343"/>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Dépendance au matériel (smartphones, tablettes).</a:t>
            </a:r>
            <a:endParaRPr lang="en-US" sz="900" dirty="0"/>
          </a:p>
        </p:txBody>
      </p:sp>
      <p:sp>
        <p:nvSpPr>
          <p:cNvPr id="12" name="Text 9"/>
          <p:cNvSpPr/>
          <p:nvPr/>
        </p:nvSpPr>
        <p:spPr>
          <a:xfrm>
            <a:off x="462677" y="4494967"/>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Nécessité d’une connexion Internet ou d’une synchronisation différée.</a:t>
            </a:r>
            <a:endParaRPr lang="en-US" sz="900" dirty="0"/>
          </a:p>
        </p:txBody>
      </p:sp>
      <p:sp>
        <p:nvSpPr>
          <p:cNvPr id="13" name="Text 10"/>
          <p:cNvSpPr/>
          <p:nvPr/>
        </p:nvSpPr>
        <p:spPr>
          <a:xfrm>
            <a:off x="462677" y="4720590"/>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Courbe d’apprentissage pour les utilisateurs peu familiers avec le numérique.</a:t>
            </a:r>
            <a:endParaRPr lang="en-US" sz="900" dirty="0"/>
          </a:p>
        </p:txBody>
      </p:sp>
      <p:sp>
        <p:nvSpPr>
          <p:cNvPr id="14" name="Text 11"/>
          <p:cNvSpPr/>
          <p:nvPr/>
        </p:nvSpPr>
        <p:spPr>
          <a:xfrm>
            <a:off x="462677" y="4946213"/>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Maintenance technique à prévoir (mises à jour, assistance, support).</a:t>
            </a:r>
            <a:endParaRPr lang="en-US" sz="900" dirty="0"/>
          </a:p>
        </p:txBody>
      </p:sp>
      <p:sp>
        <p:nvSpPr>
          <p:cNvPr id="15" name="Text 12"/>
          <p:cNvSpPr/>
          <p:nvPr/>
        </p:nvSpPr>
        <p:spPr>
          <a:xfrm>
            <a:off x="462677" y="5304830"/>
            <a:ext cx="3088362" cy="180737"/>
          </a:xfrm>
          <a:prstGeom prst="rect">
            <a:avLst/>
          </a:prstGeom>
          <a:noFill/>
          <a:ln/>
        </p:spPr>
        <p:txBody>
          <a:bodyPr wrap="none" lIns="0" tIns="0" rIns="0" bIns="0" rtlCol="0" anchor="t"/>
          <a:lstStyle/>
          <a:p>
            <a:pPr algn="l" indent="0" marL="0">
              <a:lnSpc>
                <a:spcPts val="1400"/>
              </a:lnSpc>
              <a:buNone/>
            </a:pPr>
            <a:r>
              <a:rPr lang="en-US" sz="1100" dirty="0">
                <a:solidFill>
                  <a:srgbClr val="403CCF"/>
                </a:solidFill>
                <a:latin typeface="Libre Baskerville" pitchFamily="34" charset="0"/>
                <a:ea typeface="Libre Baskerville" pitchFamily="34" charset="-122"/>
                <a:cs typeface="Libre Baskerville" pitchFamily="34" charset="-120"/>
              </a:rPr>
              <a:t> </a:t>
            </a:r>
            <a:pPr algn="l" indent="0" marL="0">
              <a:lnSpc>
                <a:spcPts val="1400"/>
              </a:lnSpc>
              <a:buNone/>
            </a:pPr>
            <a:r>
              <a:rPr lang="en-US" sz="1100" b="1" dirty="0">
                <a:solidFill>
                  <a:srgbClr val="403CCF"/>
                </a:solidFill>
                <a:latin typeface="Libre Baskerville" pitchFamily="34" charset="0"/>
                <a:ea typeface="Libre Baskerville" pitchFamily="34" charset="-122"/>
                <a:cs typeface="Libre Baskerville" pitchFamily="34" charset="-120"/>
              </a:rPr>
              <a:t>Opportunités (facteurs externes positifs)</a:t>
            </a:r>
            <a:endParaRPr lang="en-US" sz="1100" dirty="0"/>
          </a:p>
        </p:txBody>
      </p:sp>
      <p:sp>
        <p:nvSpPr>
          <p:cNvPr id="16" name="Text 13"/>
          <p:cNvSpPr/>
          <p:nvPr/>
        </p:nvSpPr>
        <p:spPr>
          <a:xfrm>
            <a:off x="462677" y="5659041"/>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Modernisation des pratiques administratives du GRETA.</a:t>
            </a:r>
            <a:endParaRPr lang="en-US" sz="900" dirty="0"/>
          </a:p>
        </p:txBody>
      </p:sp>
      <p:sp>
        <p:nvSpPr>
          <p:cNvPr id="17" name="Text 14"/>
          <p:cNvSpPr/>
          <p:nvPr/>
        </p:nvSpPr>
        <p:spPr>
          <a:xfrm>
            <a:off x="462677" y="5884664"/>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Possibilité d’extension à d’autres usages : pointage de stages, badges événementiels, évaluations.</a:t>
            </a:r>
            <a:endParaRPr lang="en-US" sz="900" dirty="0"/>
          </a:p>
        </p:txBody>
      </p:sp>
      <p:sp>
        <p:nvSpPr>
          <p:cNvPr id="18" name="Text 15"/>
          <p:cNvSpPr/>
          <p:nvPr/>
        </p:nvSpPr>
        <p:spPr>
          <a:xfrm>
            <a:off x="462677" y="6110288"/>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Intégration avec d’autres systèmes (ENT, bases RH, plateformes pédagogiques).</a:t>
            </a:r>
            <a:endParaRPr lang="en-US" sz="900" dirty="0"/>
          </a:p>
        </p:txBody>
      </p:sp>
      <p:sp>
        <p:nvSpPr>
          <p:cNvPr id="19" name="Text 16"/>
          <p:cNvSpPr/>
          <p:nvPr/>
        </p:nvSpPr>
        <p:spPr>
          <a:xfrm>
            <a:off x="462677" y="6335911"/>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Réplicabilité dans d’autres centres de formation ou académies.</a:t>
            </a:r>
            <a:endParaRPr lang="en-US" sz="900" dirty="0"/>
          </a:p>
        </p:txBody>
      </p:sp>
      <p:sp>
        <p:nvSpPr>
          <p:cNvPr id="20" name="Text 17"/>
          <p:cNvSpPr/>
          <p:nvPr/>
        </p:nvSpPr>
        <p:spPr>
          <a:xfrm>
            <a:off x="462677" y="6694527"/>
            <a:ext cx="2774633" cy="180737"/>
          </a:xfrm>
          <a:prstGeom prst="rect">
            <a:avLst/>
          </a:prstGeom>
          <a:noFill/>
          <a:ln/>
        </p:spPr>
        <p:txBody>
          <a:bodyPr wrap="none" lIns="0" tIns="0" rIns="0" bIns="0" rtlCol="0" anchor="t"/>
          <a:lstStyle/>
          <a:p>
            <a:pPr algn="l" indent="0" marL="0">
              <a:lnSpc>
                <a:spcPts val="1400"/>
              </a:lnSpc>
              <a:buNone/>
            </a:pPr>
            <a:r>
              <a:rPr lang="en-US" sz="1100" dirty="0">
                <a:solidFill>
                  <a:srgbClr val="403CCF"/>
                </a:solidFill>
                <a:latin typeface="Libre Baskerville" pitchFamily="34" charset="0"/>
                <a:ea typeface="Libre Baskerville" pitchFamily="34" charset="-122"/>
                <a:cs typeface="Libre Baskerville" pitchFamily="34" charset="-120"/>
              </a:rPr>
              <a:t> </a:t>
            </a:r>
            <a:pPr algn="l" indent="0" marL="0">
              <a:lnSpc>
                <a:spcPts val="1400"/>
              </a:lnSpc>
              <a:buNone/>
            </a:pPr>
            <a:r>
              <a:rPr lang="en-US" sz="1100" b="1" dirty="0">
                <a:solidFill>
                  <a:srgbClr val="403CCF"/>
                </a:solidFill>
                <a:latin typeface="Libre Baskerville" pitchFamily="34" charset="0"/>
                <a:ea typeface="Libre Baskerville" pitchFamily="34" charset="-122"/>
                <a:cs typeface="Libre Baskerville" pitchFamily="34" charset="-120"/>
              </a:rPr>
              <a:t>Menaces (facteurs externes négatifs)</a:t>
            </a:r>
            <a:endParaRPr lang="en-US" sz="1100" dirty="0"/>
          </a:p>
        </p:txBody>
      </p:sp>
      <p:sp>
        <p:nvSpPr>
          <p:cNvPr id="21" name="Text 18"/>
          <p:cNvSpPr/>
          <p:nvPr/>
        </p:nvSpPr>
        <p:spPr>
          <a:xfrm>
            <a:off x="462677" y="7048738"/>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Risque de refus d’adhésion de certains utilisateurs (élèves ou personnels).</a:t>
            </a:r>
            <a:endParaRPr lang="en-US" sz="900" dirty="0"/>
          </a:p>
        </p:txBody>
      </p:sp>
      <p:sp>
        <p:nvSpPr>
          <p:cNvPr id="22" name="Text 19"/>
          <p:cNvSpPr/>
          <p:nvPr/>
        </p:nvSpPr>
        <p:spPr>
          <a:xfrm>
            <a:off x="462677" y="7274362"/>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Pannes techniques ou défaillances du système.</a:t>
            </a:r>
            <a:endParaRPr lang="en-US" sz="900" dirty="0"/>
          </a:p>
        </p:txBody>
      </p:sp>
      <p:sp>
        <p:nvSpPr>
          <p:cNvPr id="23" name="Text 20"/>
          <p:cNvSpPr/>
          <p:nvPr/>
        </p:nvSpPr>
        <p:spPr>
          <a:xfrm>
            <a:off x="462677" y="7499985"/>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Risques de confidentialité si les données ne sont pas correctement sécurisées.</a:t>
            </a:r>
            <a:endParaRPr lang="en-US" sz="900" dirty="0"/>
          </a:p>
        </p:txBody>
      </p:sp>
      <p:sp>
        <p:nvSpPr>
          <p:cNvPr id="24" name="Text 21"/>
          <p:cNvSpPr/>
          <p:nvPr/>
        </p:nvSpPr>
        <p:spPr>
          <a:xfrm>
            <a:off x="462677" y="7725608"/>
            <a:ext cx="13705046" cy="185142"/>
          </a:xfrm>
          <a:prstGeom prst="rect">
            <a:avLst/>
          </a:prstGeom>
          <a:noFill/>
          <a:ln/>
        </p:spPr>
        <p:txBody>
          <a:bodyPr wrap="none" lIns="0" tIns="0" rIns="0" bIns="0" rtlCol="0" anchor="t"/>
          <a:lstStyle/>
          <a:p>
            <a:pPr algn="l" marL="342900" indent="-342900">
              <a:lnSpc>
                <a:spcPts val="1450"/>
              </a:lnSpc>
              <a:buSzPct val="100000"/>
              <a:buChar char="•"/>
            </a:pPr>
            <a:r>
              <a:rPr lang="en-US" sz="900" dirty="0">
                <a:solidFill>
                  <a:srgbClr val="49495A"/>
                </a:solidFill>
                <a:latin typeface="Open Sans" pitchFamily="34" charset="0"/>
                <a:ea typeface="Open Sans" pitchFamily="34" charset="-122"/>
                <a:cs typeface="Open Sans" pitchFamily="34" charset="-120"/>
              </a:rPr>
              <a:t>Changements de réglementation (ex. RGPD, politiques internes du GRETA).</a:t>
            </a:r>
            <a:endParaRPr lang="en-US" sz="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23</Slides>
  <Notes>23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2025-07-04T01:46:31Z</dcterms:created>
  <dcterms:modified xsi:type="dcterms:W3CDTF">2025-07-04T01:46:31Z</dcterms:modified>
</cp:coreProperties>
</file>